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58" r:id="rId3"/>
    <p:sldId id="335" r:id="rId4"/>
    <p:sldId id="262" r:id="rId5"/>
    <p:sldId id="329" r:id="rId6"/>
    <p:sldId id="330" r:id="rId7"/>
    <p:sldId id="263" r:id="rId8"/>
    <p:sldId id="334" r:id="rId9"/>
    <p:sldId id="274" r:id="rId10"/>
    <p:sldId id="275" r:id="rId11"/>
    <p:sldId id="276" r:id="rId12"/>
    <p:sldId id="277" r:id="rId13"/>
    <p:sldId id="282" r:id="rId14"/>
    <p:sldId id="283" r:id="rId15"/>
    <p:sldId id="307" r:id="rId16"/>
    <p:sldId id="306" r:id="rId17"/>
    <p:sldId id="304" r:id="rId18"/>
    <p:sldId id="285" r:id="rId19"/>
    <p:sldId id="287" r:id="rId20"/>
    <p:sldId id="288" r:id="rId21"/>
    <p:sldId id="284" r:id="rId22"/>
    <p:sldId id="308" r:id="rId23"/>
    <p:sldId id="290" r:id="rId24"/>
    <p:sldId id="289" r:id="rId25"/>
    <p:sldId id="302" r:id="rId26"/>
    <p:sldId id="303" r:id="rId27"/>
    <p:sldId id="291" r:id="rId28"/>
    <p:sldId id="305" r:id="rId29"/>
    <p:sldId id="292" r:id="rId30"/>
    <p:sldId id="293" r:id="rId31"/>
    <p:sldId id="294" r:id="rId32"/>
    <p:sldId id="295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9" r:id="rId42"/>
    <p:sldId id="365" r:id="rId43"/>
    <p:sldId id="366" r:id="rId44"/>
    <p:sldId id="367" r:id="rId45"/>
    <p:sldId id="368" r:id="rId46"/>
    <p:sldId id="369" r:id="rId47"/>
    <p:sldId id="370" r:id="rId48"/>
    <p:sldId id="371" r:id="rId49"/>
    <p:sldId id="372" r:id="rId50"/>
    <p:sldId id="373" r:id="rId51"/>
    <p:sldId id="374" r:id="rId52"/>
    <p:sldId id="375" r:id="rId53"/>
    <p:sldId id="376" r:id="rId54"/>
    <p:sldId id="377" r:id="rId55"/>
    <p:sldId id="378" r:id="rId56"/>
    <p:sldId id="379" r:id="rId57"/>
    <p:sldId id="380" r:id="rId58"/>
    <p:sldId id="381" r:id="rId59"/>
    <p:sldId id="382" r:id="rId60"/>
    <p:sldId id="383" r:id="rId61"/>
    <p:sldId id="352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B3B3F7"/>
    <a:srgbClr val="9494F4"/>
    <a:srgbClr val="6666F0"/>
    <a:srgbClr val="D3DAF1"/>
    <a:srgbClr val="3333CC"/>
    <a:srgbClr val="0033CC"/>
    <a:srgbClr val="FF7D7D"/>
  </p:clrMru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163" autoAdjust="0"/>
    <p:restoredTop sz="94660"/>
  </p:normalViewPr>
  <p:slideViewPr>
    <p:cSldViewPr snapToGrid="0">
      <p:cViewPr>
        <p:scale>
          <a:sx n="68" d="100"/>
          <a:sy n="68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E80C82-10BE-4CA5-9CE0-A0EE6C7C9E20}" type="datetimeFigureOut">
              <a:rPr lang="en-US"/>
              <a:pPr>
                <a:defRPr/>
              </a:pPr>
              <a:t>9/5/2010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A2E9D-3D83-4812-A75F-D9FBE259E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A23429-FBB1-4DCA-ACE9-81D0C5FE6F3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793D40-CE76-4161-986D-A8715B8EEC10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9C0343-D763-4AAC-9AEE-906E77F90918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B47294-406A-4EA4-B494-06FDCBE4CE7B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BBFD5E-8AF9-47C8-82EC-8F645A8A0ED9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CD0F2F-C716-4376-9E9E-BFAF9A47E543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9E3536-DAED-4824-848B-78CAC581402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84AEB7-4C51-4BD8-872D-956C497A906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E53186-CC5C-46D2-A0DA-3A79180A1B79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58BBB-E6B9-4934-B477-C3CE97F5D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10B7-159A-475E-A9D1-32B3B1166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29025-2207-4EF3-9684-5525A369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E8293-F69A-4B1A-B79E-35BEDFE19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94117-6CF0-4C9E-8D82-F4E10658B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D8CA0-6D51-4C3F-92CD-AD3A8397F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8D384-097E-4286-8D78-7F796EB35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CA46A-A6CD-43B0-87FC-95D6515E0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29EF-6FE2-4648-8B23-F4C534326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FA07B-4013-4D8D-9BF4-6E9EEE73F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A3D8E-FB3A-4875-A19E-056413079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F17A0435-2D30-40D6-9E23-3658C9A52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3348038"/>
          </a:xfrm>
          <a:prstGeom prst="rect">
            <a:avLst/>
          </a:prstGeom>
          <a:solidFill>
            <a:schemeClr val="accent2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50889" y="1789087"/>
            <a:ext cx="7162800" cy="138499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>
                  <a:prstDash val="solid"/>
                </a:ln>
                <a:latin typeface="+mn-lt"/>
                <a:ea typeface="Cambria Math" pitchFamily="18" charset="0"/>
                <a:cs typeface="+mn-cs"/>
              </a:rPr>
              <a:t>Rahnuma Islam Nishat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>
                  <a:prstDash val="solid"/>
                </a:ln>
                <a:latin typeface="+mn-lt"/>
                <a:ea typeface="Cambria Math" pitchFamily="18" charset="0"/>
                <a:cs typeface="+mn-cs"/>
              </a:rPr>
              <a:t>Debajyoti Mondal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>
                  <a:prstDash val="solid"/>
                </a:ln>
                <a:latin typeface="+mn-lt"/>
                <a:ea typeface="Cambria Math" pitchFamily="18" charset="0"/>
                <a:cs typeface="+mn-cs"/>
              </a:rPr>
              <a:t>Md. Saidur Rahman</a:t>
            </a:r>
          </a:p>
        </p:txBody>
      </p:sp>
      <p:pic>
        <p:nvPicPr>
          <p:cNvPr id="2052" name="Picture 3" descr="F:\images.jpg"/>
          <p:cNvPicPr>
            <a:picLocks noChangeAspect="1" noChangeArrowheads="1"/>
          </p:cNvPicPr>
          <p:nvPr/>
        </p:nvPicPr>
        <p:blipFill>
          <a:blip r:embed="rId2">
            <a:lum bright="2000"/>
          </a:blip>
          <a:srcRect/>
          <a:stretch>
            <a:fillRect/>
          </a:stretch>
        </p:blipFill>
        <p:spPr bwMode="auto">
          <a:xfrm>
            <a:off x="4227513" y="4114800"/>
            <a:ext cx="9540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3"/>
          <p:cNvSpPr/>
          <p:nvPr/>
        </p:nvSpPr>
        <p:spPr>
          <a:xfrm>
            <a:off x="0" y="5192713"/>
            <a:ext cx="9144000" cy="1482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cs typeface="Andalus" pitchFamily="2" charset="-78"/>
              </a:rPr>
              <a:t>Graph Drawing and Information Visualization Laboratory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cs typeface="Andalus" pitchFamily="2" charset="-78"/>
              </a:rPr>
              <a:t>Department of Computer Science and Engineering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cs typeface="Andalus" pitchFamily="2" charset="-78"/>
              </a:rPr>
              <a:t>Bangladesh University of Engineering and Technology (BUET)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cs typeface="Andalus" pitchFamily="2" charset="-78"/>
              </a:rPr>
              <a:t>Dhaka-1000, Bangladesh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0" y="0"/>
            <a:ext cx="91440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200" b="1"/>
              <a:t>Point-Set Embeddings of Plane 3-Trees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Outline of Algorithm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0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1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1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26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37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612741" y="2540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2938" y="2606675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081213" y="1482725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81213" y="3035300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Arc 87"/>
          <p:cNvSpPr/>
          <p:nvPr/>
        </p:nvSpPr>
        <p:spPr>
          <a:xfrm>
            <a:off x="957263" y="1363663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30238" y="1322388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622425" y="3065463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30238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636713" y="3508375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Arc 92"/>
          <p:cNvSpPr/>
          <p:nvPr/>
        </p:nvSpPr>
        <p:spPr>
          <a:xfrm>
            <a:off x="603250" y="577850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1011238" y="4578350"/>
            <a:ext cx="2673350" cy="5810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065713" y="4564063"/>
            <a:ext cx="3505200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614306" y="29928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44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8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97025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76388" y="1387475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35000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38363" y="1481138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603500" y="2736850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092325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138363" y="1435100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619375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981325" y="2349500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7109531" y="122604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40909" y="40932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7127" y="288436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50497" y="274488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6645" y="322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2557" y="25589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4633913" y="126365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0763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6629085" y="314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2328863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065463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266825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976563" y="3760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1960563" y="10763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387350" y="250348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grpSp>
        <p:nvGrpSpPr>
          <p:cNvPr id="11347" name="Group 54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57" name="Rectangle 5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59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5549E-6 C 0.06285 -0.01572 0.12569 -0.03121 0.16944 0.00902 C 0.21319 0.04925 0.23785 0.1452 0.26267 0.24139 " pathEditMode="relative" ptsTypes="a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0.00717 C 0.15799 0.03977 0.30209 0.07237 0.3783 0.00948 C 0.45452 -0.05341 0.46302 -0.21179 0.47153 -0.36994 " pathEditMode="relative" ptsTypes="aaA">
                                      <p:cBhvr>
                                        <p:cTn id="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1688 C 0.11632 -0.00208 0.23386 -0.02081 0.34966 0.02127 C 0.46528 0.06335 0.61407 0.23352 0.69375 0.26959 C 0.77344 0.30566 0.80052 0.2719 0.82761 0.23815 " pathEditMode="relative" ptsTypes="aaaA">
                                      <p:cBhvr>
                                        <p:cTn id="1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Outline of Algorithm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5763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4975" y="3760788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0875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7163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3155" y="3651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1593652" y="344514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038034" y="300127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088303" y="138137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610379" y="25407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1350" y="2606675"/>
            <a:ext cx="1423988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079625" y="1482725"/>
            <a:ext cx="138113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79625" y="3035300"/>
            <a:ext cx="966788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Arc 87"/>
          <p:cNvSpPr/>
          <p:nvPr/>
        </p:nvSpPr>
        <p:spPr>
          <a:xfrm>
            <a:off x="955675" y="1363663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28650" y="1322388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620838" y="3065463"/>
            <a:ext cx="458787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28650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635125" y="3508375"/>
            <a:ext cx="1423988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Arc 92"/>
          <p:cNvSpPr/>
          <p:nvPr/>
        </p:nvSpPr>
        <p:spPr>
          <a:xfrm>
            <a:off x="587375" y="563563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1944" y="299285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6168" y="269840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2969123" y="22954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1558778" y="2248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95438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74800" y="1387475"/>
            <a:ext cx="515938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33413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36775" y="1481138"/>
            <a:ext cx="465138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601913" y="2736850"/>
            <a:ext cx="449262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090738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136775" y="1435100"/>
            <a:ext cx="852488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617788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979738" y="2349500"/>
            <a:ext cx="87312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7107169" y="12260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38547" y="409323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4765" y="28843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48135" y="2744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4283" y="322533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0195" y="255890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4632325" y="126365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1958975" y="107632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7738" y="12017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1313" y="4141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7688" y="2701925"/>
            <a:ext cx="179387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0" y="5332413"/>
            <a:ext cx="9144000" cy="1254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800" baseline="30000" dirty="0">
                <a:cs typeface="+mn-cs"/>
              </a:rPr>
              <a:t>3</a:t>
            </a:r>
            <a:r>
              <a:rPr lang="en-US" sz="2800" dirty="0">
                <a:cs typeface="+mn-cs"/>
              </a:rPr>
              <a:t>C</a:t>
            </a:r>
            <a:r>
              <a:rPr lang="en-US" sz="2800" baseline="-25000" dirty="0">
                <a:cs typeface="+mn-cs"/>
              </a:rPr>
              <a:t>2 </a:t>
            </a:r>
            <a:r>
              <a:rPr lang="en-US" sz="2800" dirty="0">
                <a:cs typeface="+mn-cs"/>
              </a:rPr>
              <a:t> = 6 </a:t>
            </a:r>
            <a:r>
              <a:rPr lang="en-US" dirty="0">
                <a:cs typeface="+mn-cs"/>
              </a:rPr>
              <a:t>ways to map the outer vertices of </a:t>
            </a:r>
            <a:r>
              <a:rPr lang="en-US" b="1" i="1" dirty="0">
                <a:cs typeface="+mn-cs"/>
              </a:rPr>
              <a:t>G </a:t>
            </a:r>
            <a:endParaRPr lang="en-US" dirty="0">
              <a:cs typeface="+mn-cs"/>
            </a:endParaRPr>
          </a:p>
          <a:p>
            <a:pPr algn="ctr">
              <a:defRPr/>
            </a:pPr>
            <a:r>
              <a:rPr lang="en-US" dirty="0">
                <a:cs typeface="+mn-cs"/>
              </a:rPr>
              <a:t>to the 3 points on the convex hull of </a:t>
            </a:r>
            <a:r>
              <a:rPr lang="en-US" b="1" i="1" dirty="0">
                <a:cs typeface="+mn-cs"/>
              </a:rPr>
              <a:t>S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6626723" y="314784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 bwMode="auto">
          <a:xfrm>
            <a:off x="2327275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3063875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1265238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011238" y="4578350"/>
            <a:ext cx="2673350" cy="5810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5065713" y="4564063"/>
            <a:ext cx="3505200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2372" name="Group 58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60" name="Rectangle 5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6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1.90751E-6 C -0.00886 -0.07861 -0.01754 -0.157 0.03611 -0.19214 C 0.08976 -0.22729 0.2059 -0.21942 0.32222 -0.21133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1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717 C -0.0724 0.12232 -0.14532 0.23769 -0.13403 0.3096 C -0.12275 0.38151 -0.02691 0.40995 0.06909 0.43838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0994 C -0.08872 0.04092 -0.17396 0.07214 -0.23872 0.03746 C -0.30365 0.003 -0.34861 -0.09711 -0.39323 -0.19723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reeform 90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20713" y="320198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927850" y="1946275"/>
            <a:ext cx="1347788" cy="2867025"/>
          </a:xfrm>
          <a:custGeom>
            <a:avLst/>
            <a:gdLst>
              <a:gd name="connsiteX0" fmla="*/ 0 w 1348353"/>
              <a:gd name="connsiteY0" fmla="*/ 1332854 h 2867187"/>
              <a:gd name="connsiteX1" fmla="*/ 1348353 w 1348353"/>
              <a:gd name="connsiteY1" fmla="*/ 2867187 h 2867187"/>
              <a:gd name="connsiteX2" fmla="*/ 232475 w 1348353"/>
              <a:gd name="connsiteY2" fmla="*/ 0 h 2867187"/>
              <a:gd name="connsiteX3" fmla="*/ 0 w 1348353"/>
              <a:gd name="connsiteY3" fmla="*/ 1332854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353" h="2867187">
                <a:moveTo>
                  <a:pt x="0" y="1332854"/>
                </a:moveTo>
                <a:lnTo>
                  <a:pt x="1348353" y="2867187"/>
                </a:lnTo>
                <a:lnTo>
                  <a:pt x="232475" y="0"/>
                </a:lnTo>
                <a:lnTo>
                  <a:pt x="0" y="1332854"/>
                </a:lnTo>
                <a:close/>
              </a:path>
            </a:pathLst>
          </a:cu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649788" y="3248025"/>
            <a:ext cx="3611562" cy="1565275"/>
          </a:xfrm>
          <a:custGeom>
            <a:avLst/>
            <a:gdLst>
              <a:gd name="connsiteX0" fmla="*/ 0 w 3611105"/>
              <a:gd name="connsiteY0" fmla="*/ 464949 h 1565329"/>
              <a:gd name="connsiteX1" fmla="*/ 2278250 w 3611105"/>
              <a:gd name="connsiteY1" fmla="*/ 0 h 1565329"/>
              <a:gd name="connsiteX2" fmla="*/ 3611105 w 3611105"/>
              <a:gd name="connsiteY2" fmla="*/ 1565329 h 1565329"/>
              <a:gd name="connsiteX3" fmla="*/ 0 w 3611105"/>
              <a:gd name="connsiteY3" fmla="*/ 464949 h 156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1105" h="1565329">
                <a:moveTo>
                  <a:pt x="0" y="464949"/>
                </a:moveTo>
                <a:lnTo>
                  <a:pt x="2278250" y="0"/>
                </a:lnTo>
                <a:lnTo>
                  <a:pt x="3611105" y="1565329"/>
                </a:lnTo>
                <a:lnTo>
                  <a:pt x="0" y="464949"/>
                </a:lnTo>
                <a:close/>
              </a:path>
            </a:pathLst>
          </a:custGeom>
          <a:solidFill>
            <a:schemeClr val="accent3">
              <a:lumMod val="6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618038" y="1962150"/>
            <a:ext cx="2527300" cy="1735138"/>
          </a:xfrm>
          <a:custGeom>
            <a:avLst/>
            <a:gdLst>
              <a:gd name="connsiteX0" fmla="*/ 2309247 w 2526224"/>
              <a:gd name="connsiteY0" fmla="*/ 1301857 h 1735810"/>
              <a:gd name="connsiteX1" fmla="*/ 0 w 2526224"/>
              <a:gd name="connsiteY1" fmla="*/ 1735810 h 1735810"/>
              <a:gd name="connsiteX2" fmla="*/ 2526224 w 2526224"/>
              <a:gd name="connsiteY2" fmla="*/ 0 h 1735810"/>
              <a:gd name="connsiteX3" fmla="*/ 2309247 w 2526224"/>
              <a:gd name="connsiteY3" fmla="*/ 1301857 h 173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6224" h="1735810">
                <a:moveTo>
                  <a:pt x="2309247" y="1301857"/>
                </a:moveTo>
                <a:lnTo>
                  <a:pt x="0" y="1735810"/>
                </a:lnTo>
                <a:lnTo>
                  <a:pt x="2526224" y="0"/>
                </a:lnTo>
                <a:lnTo>
                  <a:pt x="2309247" y="1301857"/>
                </a:lnTo>
                <a:close/>
              </a:path>
            </a:pathLst>
          </a:custGeom>
          <a:solidFill>
            <a:srgbClr val="0070C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Connector 55"/>
          <p:cNvCxnSpPr>
            <a:stCxn id="145" idx="0"/>
          </p:cNvCxnSpPr>
          <p:nvPr/>
        </p:nvCxnSpPr>
        <p:spPr>
          <a:xfrm flipV="1">
            <a:off x="4633913" y="3255963"/>
            <a:ext cx="2271712" cy="44132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45" idx="2"/>
          </p:cNvCxnSpPr>
          <p:nvPr/>
        </p:nvCxnSpPr>
        <p:spPr>
          <a:xfrm flipH="1" flipV="1">
            <a:off x="6970713" y="3324225"/>
            <a:ext cx="1304925" cy="14890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 bwMode="auto">
          <a:xfrm>
            <a:off x="6692900" y="300196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65" name="Freeform 64"/>
          <p:cNvSpPr/>
          <p:nvPr/>
        </p:nvSpPr>
        <p:spPr>
          <a:xfrm>
            <a:off x="604838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3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Outline of Algorithm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43345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1596014" y="41277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040396" y="36838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090665" y="20639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612741" y="32233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Arc 87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Arc 92"/>
          <p:cNvSpPr/>
          <p:nvPr/>
        </p:nvSpPr>
        <p:spPr>
          <a:xfrm>
            <a:off x="615950" y="12207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4306" y="36754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8530" y="33809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2971485" y="297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1561140" y="29315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7109531" y="190863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40909" y="47758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7127" y="35669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50497" y="342746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6645" y="390791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2557" y="324148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4633913" y="19462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8843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824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33845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6380957" y="2466181"/>
            <a:ext cx="1333500" cy="217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>
            <a:off x="2060575" y="20701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 rot="10800000" flipV="1">
            <a:off x="5518150" y="2303463"/>
            <a:ext cx="2479675" cy="201453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857875" y="2132013"/>
            <a:ext cx="2713038" cy="220186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 bwMode="auto">
          <a:xfrm>
            <a:off x="6629085" y="38304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Oval Callout 103"/>
          <p:cNvSpPr/>
          <p:nvPr/>
        </p:nvSpPr>
        <p:spPr>
          <a:xfrm>
            <a:off x="0" y="15970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Oval Callout 104"/>
          <p:cNvSpPr/>
          <p:nvPr/>
        </p:nvSpPr>
        <p:spPr>
          <a:xfrm>
            <a:off x="0" y="43799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1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" name="Oval Callout 105"/>
          <p:cNvSpPr/>
          <p:nvPr/>
        </p:nvSpPr>
        <p:spPr>
          <a:xfrm>
            <a:off x="3413125" y="18510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=2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Oval Callout 116"/>
          <p:cNvSpPr/>
          <p:nvPr/>
        </p:nvSpPr>
        <p:spPr>
          <a:xfrm>
            <a:off x="5037138" y="17446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19" name="Oval Callout 118"/>
          <p:cNvSpPr/>
          <p:nvPr/>
        </p:nvSpPr>
        <p:spPr>
          <a:xfrm>
            <a:off x="5067300" y="41783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solidFill>
            <a:schemeClr val="bg2">
              <a:lumMod val="60000"/>
              <a:lumOff val="40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0" name="Oval Callout 119"/>
          <p:cNvSpPr/>
          <p:nvPr/>
        </p:nvSpPr>
        <p:spPr>
          <a:xfrm>
            <a:off x="8167688" y="19161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9"/>
          <p:cNvSpPr>
            <a:spLocks noChangeArrowheads="1"/>
          </p:cNvSpPr>
          <p:nvPr/>
        </p:nvSpPr>
        <p:spPr bwMode="auto">
          <a:xfrm>
            <a:off x="0" y="5345113"/>
            <a:ext cx="9144000" cy="12414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cs typeface="+mn-cs"/>
              </a:rPr>
              <a:t>The number of points in each of the three regions</a:t>
            </a:r>
          </a:p>
          <a:p>
            <a:pPr algn="ctr">
              <a:defRPr/>
            </a:pPr>
            <a:r>
              <a:rPr lang="en-US" dirty="0">
                <a:cs typeface="+mn-cs"/>
              </a:rPr>
              <a:t>can </a:t>
            </a:r>
            <a:r>
              <a:rPr lang="en-US" dirty="0">
                <a:cs typeface="+mn-cs"/>
              </a:rPr>
              <a:t>be </a:t>
            </a:r>
            <a:r>
              <a:rPr lang="en-US" dirty="0">
                <a:cs typeface="+mn-cs"/>
              </a:rPr>
              <a:t>counted </a:t>
            </a:r>
            <a:r>
              <a:rPr lang="en-US" dirty="0">
                <a:cs typeface="+mn-cs"/>
              </a:rPr>
              <a:t>in </a:t>
            </a:r>
            <a:r>
              <a:rPr lang="en-US" sz="2800" b="1" i="1" dirty="0">
                <a:cs typeface="+mn-cs"/>
              </a:rPr>
              <a:t>O(n)</a:t>
            </a:r>
            <a:r>
              <a:rPr lang="en-US" dirty="0">
                <a:cs typeface="+mn-cs"/>
              </a:rPr>
              <a:t> time.</a:t>
            </a:r>
            <a:endParaRPr lang="en-US" b="1" i="1" dirty="0"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0" y="947738"/>
            <a:ext cx="4932363" cy="5810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Representative Vertex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6899534" y="324380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2037974" y="36857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ular Callout 100"/>
          <p:cNvSpPr/>
          <p:nvPr/>
        </p:nvSpPr>
        <p:spPr>
          <a:xfrm>
            <a:off x="5211763" y="893763"/>
            <a:ext cx="2895600" cy="431800"/>
          </a:xfrm>
          <a:prstGeom prst="wedgeRectCallout">
            <a:avLst>
              <a:gd name="adj1" fmla="val -5481"/>
              <a:gd name="adj2" fmla="val 282247"/>
            </a:avLst>
          </a:prstGeom>
          <a:solidFill>
            <a:srgbClr val="FFC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Valid mapping??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420" name="Group 94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2" name="Rectangle 10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1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3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9" grpId="0" animBg="1"/>
      <p:bldP spid="71" grpId="0" animBg="1"/>
      <p:bldP spid="68" grpId="0" animBg="1"/>
      <p:bldP spid="67" grpId="0"/>
      <p:bldP spid="65" grpId="0" animBg="1"/>
      <p:bldP spid="66" grpId="0" animBg="1"/>
      <p:bldP spid="104" grpId="0" animBg="1"/>
      <p:bldP spid="105" grpId="0" animBg="1"/>
      <p:bldP spid="106" grpId="0" animBg="1"/>
      <p:bldP spid="117" grpId="0" animBg="1"/>
      <p:bldP spid="119" grpId="0" animBg="1"/>
      <p:bldP spid="120" grpId="0" animBg="1"/>
      <p:bldP spid="72" grpId="0" animBg="1"/>
      <p:bldP spid="101" grpId="0" animBg="1"/>
      <p:bldP spid="10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reeform 100"/>
          <p:cNvSpPr/>
          <p:nvPr/>
        </p:nvSpPr>
        <p:spPr>
          <a:xfrm>
            <a:off x="604838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2060575" y="20701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620713" y="322738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4614863" y="37036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accent3">
              <a:lumMod val="6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654800" y="19589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4627563" y="19446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Connector 55"/>
          <p:cNvCxnSpPr>
            <a:stCxn id="145" idx="0"/>
          </p:cNvCxnSpPr>
          <p:nvPr/>
        </p:nvCxnSpPr>
        <p:spPr>
          <a:xfrm>
            <a:off x="4633913" y="36972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45" idx="2"/>
          </p:cNvCxnSpPr>
          <p:nvPr/>
        </p:nvCxnSpPr>
        <p:spPr>
          <a:xfrm flipH="1" flipV="1">
            <a:off x="6707188" y="39131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Outline of Algorithm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4334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1596014" y="41277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040396" y="36838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090665" y="2063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612741" y="32233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Arc 87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Arc 92"/>
          <p:cNvSpPr/>
          <p:nvPr/>
        </p:nvSpPr>
        <p:spPr>
          <a:xfrm>
            <a:off x="615950" y="12207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4306" y="36754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8530" y="33809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2971485" y="29780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1561140" y="2931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7109531" y="19086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40909" y="47758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7127" y="356694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50497" y="342746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6645" y="39079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4633913" y="19462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8843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824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33845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5954712" y="26289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 bwMode="auto">
          <a:xfrm>
            <a:off x="6629085" y="38304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 bwMode="auto">
          <a:xfrm>
            <a:off x="6845300" y="36957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121" name="Oval Callout 120"/>
          <p:cNvSpPr/>
          <p:nvPr/>
        </p:nvSpPr>
        <p:spPr>
          <a:xfrm>
            <a:off x="5037138" y="17446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2" name="Oval Callout 121"/>
          <p:cNvSpPr/>
          <p:nvPr/>
        </p:nvSpPr>
        <p:spPr>
          <a:xfrm>
            <a:off x="5067300" y="41783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solidFill>
            <a:schemeClr val="bg2">
              <a:lumMod val="60000"/>
              <a:lumOff val="40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3" name="Oval Callout 122"/>
          <p:cNvSpPr/>
          <p:nvPr/>
        </p:nvSpPr>
        <p:spPr>
          <a:xfrm>
            <a:off x="8167688" y="19161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6" name="Rectangle 9"/>
          <p:cNvSpPr>
            <a:spLocks noChangeArrowheads="1"/>
          </p:cNvSpPr>
          <p:nvPr/>
        </p:nvSpPr>
        <p:spPr bwMode="auto">
          <a:xfrm>
            <a:off x="0" y="5319713"/>
            <a:ext cx="9144000" cy="12668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cs typeface="+mn-cs"/>
              </a:rPr>
              <a:t>The mapping of the representative vertex </a:t>
            </a:r>
            <a:r>
              <a:rPr lang="en-US" dirty="0">
                <a:cs typeface="+mn-cs"/>
              </a:rPr>
              <a:t>is </a:t>
            </a:r>
            <a:r>
              <a:rPr lang="en-US" sz="3200" b="1" i="1" dirty="0">
                <a:cs typeface="+mn-cs"/>
              </a:rPr>
              <a:t>unique </a:t>
            </a:r>
            <a:endParaRPr lang="en-US" sz="3200" b="1" i="1" dirty="0">
              <a:cs typeface="+mn-cs"/>
            </a:endParaRPr>
          </a:p>
          <a:p>
            <a:pPr algn="ctr">
              <a:defRPr/>
            </a:pPr>
            <a:r>
              <a:rPr lang="en-US" dirty="0">
                <a:cs typeface="+mn-cs"/>
              </a:rPr>
              <a:t>Finding a valid mapping of the representative vertex takes </a:t>
            </a:r>
            <a:r>
              <a:rPr lang="en-US" sz="2800" b="1" i="1" dirty="0">
                <a:cs typeface="+mn-cs"/>
              </a:rPr>
              <a:t>O(n</a:t>
            </a:r>
            <a:r>
              <a:rPr lang="en-US" sz="2800" b="1" i="1" baseline="30000" dirty="0">
                <a:cs typeface="+mn-cs"/>
              </a:rPr>
              <a:t>2</a:t>
            </a:r>
            <a:r>
              <a:rPr lang="en-US" sz="2800" b="1" i="1" dirty="0">
                <a:cs typeface="+mn-cs"/>
              </a:rPr>
              <a:t>)</a:t>
            </a:r>
            <a:r>
              <a:rPr lang="en-US" dirty="0">
                <a:cs typeface="+mn-cs"/>
              </a:rPr>
              <a:t> time.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0" y="947738"/>
            <a:ext cx="4932363" cy="5810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Representative Vertex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4" name="Oval Callout 93"/>
          <p:cNvSpPr/>
          <p:nvPr/>
        </p:nvSpPr>
        <p:spPr>
          <a:xfrm>
            <a:off x="0" y="15970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Oval Callout 94"/>
          <p:cNvSpPr/>
          <p:nvPr/>
        </p:nvSpPr>
        <p:spPr>
          <a:xfrm>
            <a:off x="0" y="43799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2">
              <a:lumMod val="60000"/>
              <a:lumOff val="40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Oval Callout 96"/>
          <p:cNvSpPr/>
          <p:nvPr/>
        </p:nvSpPr>
        <p:spPr>
          <a:xfrm>
            <a:off x="3413125" y="18510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=2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6625214" y="382292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2037974" y="36857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Oval 116"/>
          <p:cNvSpPr/>
          <p:nvPr/>
        </p:nvSpPr>
        <p:spPr bwMode="auto">
          <a:xfrm>
            <a:off x="6892558" y="32414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4441" name="Group 97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19" name="Rectangle 118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0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7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104" grpId="0" animBg="1"/>
      <p:bldP spid="100" grpId="0"/>
      <p:bldP spid="121" grpId="0" animBg="1"/>
      <p:bldP spid="122" grpId="0" animBg="1"/>
      <p:bldP spid="123" grpId="0" animBg="1"/>
      <p:bldP spid="1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reeform 95"/>
          <p:cNvSpPr/>
          <p:nvPr/>
        </p:nvSpPr>
        <p:spPr>
          <a:xfrm>
            <a:off x="604838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2060575" y="20701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0" name="Freeform 209"/>
          <p:cNvSpPr/>
          <p:nvPr/>
        </p:nvSpPr>
        <p:spPr>
          <a:xfrm>
            <a:off x="6654800" y="19589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1" name="Freeform 210"/>
          <p:cNvSpPr/>
          <p:nvPr/>
        </p:nvSpPr>
        <p:spPr>
          <a:xfrm>
            <a:off x="4627563" y="19446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9" name="Freeform 208"/>
          <p:cNvSpPr/>
          <p:nvPr/>
        </p:nvSpPr>
        <p:spPr>
          <a:xfrm>
            <a:off x="4614863" y="37036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accent3">
              <a:lumMod val="6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4633913" y="1946275"/>
            <a:ext cx="2525712" cy="175101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633913" y="36972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6707188" y="39131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Outline of Algorithm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8" y="43345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1596015" y="41277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040397" y="36838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090666" y="20639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612742" y="32233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Arc 87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Arc 92"/>
          <p:cNvSpPr/>
          <p:nvPr/>
        </p:nvSpPr>
        <p:spPr>
          <a:xfrm>
            <a:off x="615950" y="12080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4307" y="36754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8531" y="338097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2971486" y="297802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1561141" y="29315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7109532" y="19086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40910" y="47758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7128" y="356694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50498" y="342746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6646" y="390791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2558" y="32414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8843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824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33845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5954712" y="26289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 bwMode="auto">
          <a:xfrm>
            <a:off x="6629086" y="38304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 bwMode="auto">
          <a:xfrm>
            <a:off x="6845300" y="36957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159625" y="1946275"/>
            <a:ext cx="1116013" cy="286702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633913" y="3697288"/>
            <a:ext cx="3641725" cy="1116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5429250" y="2847975"/>
            <a:ext cx="58738" cy="159543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16200000" flipH="1">
            <a:off x="6324600" y="3527425"/>
            <a:ext cx="263525" cy="3714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6200000" flipH="1" flipV="1">
            <a:off x="5900738" y="2311400"/>
            <a:ext cx="1658938" cy="852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5400000">
            <a:off x="6537325" y="3462338"/>
            <a:ext cx="506413" cy="2301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16200000" flipH="1" flipV="1">
            <a:off x="6380957" y="2466181"/>
            <a:ext cx="1333500" cy="217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6200000" flipH="1">
            <a:off x="6877844" y="3417094"/>
            <a:ext cx="1535113" cy="13493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85000" y="3290888"/>
            <a:ext cx="479425" cy="1508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16200000" flipV="1">
            <a:off x="6557169" y="2488407"/>
            <a:ext cx="1504950" cy="37306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10800000">
            <a:off x="7529513" y="3511550"/>
            <a:ext cx="711200" cy="131286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5400000" flipH="1" flipV="1">
            <a:off x="6376987" y="3668713"/>
            <a:ext cx="41275" cy="46355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16200000" flipH="1">
            <a:off x="5280819" y="3101181"/>
            <a:ext cx="231775" cy="140811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16200000" flipH="1">
            <a:off x="6811168" y="3345657"/>
            <a:ext cx="798513" cy="208915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 bwMode="auto">
          <a:xfrm>
            <a:off x="5838825" y="38814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089650" y="33369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7018338" y="30861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7377113" y="35258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203" name="Freeform 202"/>
          <p:cNvSpPr/>
          <p:nvPr/>
        </p:nvSpPr>
        <p:spPr>
          <a:xfrm>
            <a:off x="1547813" y="1946275"/>
            <a:ext cx="4646612" cy="1541463"/>
          </a:xfrm>
          <a:custGeom>
            <a:avLst/>
            <a:gdLst>
              <a:gd name="connsiteX0" fmla="*/ 0 w 4527754"/>
              <a:gd name="connsiteY0" fmla="*/ 980768 h 1467465"/>
              <a:gd name="connsiteX1" fmla="*/ 1253613 w 4527754"/>
              <a:gd name="connsiteY1" fmla="*/ 81116 h 1467465"/>
              <a:gd name="connsiteX2" fmla="*/ 4527754 w 4527754"/>
              <a:gd name="connsiteY2" fmla="*/ 1467465 h 146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7754" h="1467465">
                <a:moveTo>
                  <a:pt x="0" y="980768"/>
                </a:moveTo>
                <a:cubicBezTo>
                  <a:pt x="249493" y="490384"/>
                  <a:pt x="498987" y="0"/>
                  <a:pt x="1253613" y="81116"/>
                </a:cubicBezTo>
                <a:cubicBezTo>
                  <a:pt x="2008239" y="162232"/>
                  <a:pt x="3267996" y="814848"/>
                  <a:pt x="4527754" y="1467465"/>
                </a:cubicBezTo>
              </a:path>
            </a:pathLst>
          </a:custGeom>
          <a:ln w="38100">
            <a:solidFill>
              <a:srgbClr val="6666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" name="Freeform 203"/>
          <p:cNvSpPr/>
          <p:nvPr/>
        </p:nvSpPr>
        <p:spPr>
          <a:xfrm>
            <a:off x="1563688" y="4032250"/>
            <a:ext cx="4527550" cy="1204913"/>
          </a:xfrm>
          <a:custGeom>
            <a:avLst/>
            <a:gdLst>
              <a:gd name="connsiteX0" fmla="*/ 0 w 4527755"/>
              <a:gd name="connsiteY0" fmla="*/ 235974 h 1204452"/>
              <a:gd name="connsiteX1" fmla="*/ 1917290 w 4527755"/>
              <a:gd name="connsiteY1" fmla="*/ 1165123 h 1204452"/>
              <a:gd name="connsiteX2" fmla="*/ 4527755 w 4527755"/>
              <a:gd name="connsiteY2" fmla="*/ 0 h 120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7755" h="1204452">
                <a:moveTo>
                  <a:pt x="0" y="235974"/>
                </a:moveTo>
                <a:cubicBezTo>
                  <a:pt x="581332" y="720213"/>
                  <a:pt x="1162664" y="1204452"/>
                  <a:pt x="1917290" y="1165123"/>
                </a:cubicBezTo>
                <a:cubicBezTo>
                  <a:pt x="2671916" y="1125794"/>
                  <a:pt x="3599835" y="562897"/>
                  <a:pt x="4527755" y="0"/>
                </a:cubicBezTo>
              </a:path>
            </a:pathLst>
          </a:custGeom>
          <a:ln w="38100">
            <a:solidFill>
              <a:srgbClr val="6666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" name="Rectangle 9"/>
          <p:cNvSpPr>
            <a:spLocks noChangeArrowheads="1"/>
          </p:cNvSpPr>
          <p:nvPr/>
        </p:nvSpPr>
        <p:spPr bwMode="auto">
          <a:xfrm>
            <a:off x="0" y="5305425"/>
            <a:ext cx="9144000" cy="1281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cs typeface="+mn-cs"/>
              </a:rPr>
              <a:t>The mapping of the other vertices are obtained recursively </a:t>
            </a:r>
          </a:p>
          <a:p>
            <a:pPr algn="ctr">
              <a:defRPr/>
            </a:pPr>
            <a:r>
              <a:rPr lang="en-US" dirty="0">
                <a:cs typeface="+mn-cs"/>
              </a:rPr>
              <a:t>The algorithm computes the embedding of </a:t>
            </a:r>
            <a:r>
              <a:rPr lang="en-US" b="1" i="1" dirty="0">
                <a:cs typeface="+mn-cs"/>
              </a:rPr>
              <a:t>G</a:t>
            </a:r>
            <a:r>
              <a:rPr lang="en-US" dirty="0">
                <a:cs typeface="+mn-cs"/>
              </a:rPr>
              <a:t> in </a:t>
            </a:r>
            <a:r>
              <a:rPr lang="en-US" sz="2800" b="1" i="1" dirty="0">
                <a:cs typeface="+mn-cs"/>
              </a:rPr>
              <a:t>O(n</a:t>
            </a:r>
            <a:r>
              <a:rPr lang="en-US" sz="2800" b="1" i="1" baseline="30000" dirty="0">
                <a:cs typeface="+mn-cs"/>
              </a:rPr>
              <a:t>3</a:t>
            </a:r>
            <a:r>
              <a:rPr lang="en-US" sz="2800" b="1" i="1" dirty="0">
                <a:cs typeface="+mn-cs"/>
              </a:rPr>
              <a:t>)</a:t>
            </a:r>
            <a:r>
              <a:rPr lang="en-US" dirty="0">
                <a:cs typeface="+mn-cs"/>
              </a:rPr>
              <a:t> time.</a:t>
            </a:r>
          </a:p>
        </p:txBody>
      </p:sp>
      <p:sp>
        <p:nvSpPr>
          <p:cNvPr id="97" name="Freeform 96"/>
          <p:cNvSpPr/>
          <p:nvPr/>
        </p:nvSpPr>
        <p:spPr>
          <a:xfrm>
            <a:off x="620713" y="322738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0" y="947738"/>
            <a:ext cx="5461000" cy="5810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other vertices Recursively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5473" name="Group 93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95" name="Rectangle 94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1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2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6" grpId="1" animBg="1"/>
      <p:bldP spid="99" grpId="0" animBg="1"/>
      <p:bldP spid="99" grpId="1" animBg="1"/>
      <p:bldP spid="210" grpId="0" animBg="1"/>
      <p:bldP spid="210" grpId="1" animBg="1"/>
      <p:bldP spid="211" grpId="0" animBg="1"/>
      <p:bldP spid="211" grpId="1" animBg="1"/>
      <p:bldP spid="209" grpId="0" animBg="1"/>
      <p:bldP spid="209" grpId="1" animBg="1"/>
      <p:bldP spid="184" grpId="0"/>
      <p:bldP spid="185" grpId="0"/>
      <p:bldP spid="188" grpId="0"/>
      <p:bldP spid="189" grpId="0"/>
      <p:bldP spid="203" grpId="0" animBg="1"/>
      <p:bldP spid="203" grpId="1" animBg="1"/>
      <p:bldP spid="204" grpId="0" animBg="1"/>
      <p:bldP spid="204" grpId="1" animBg="1"/>
      <p:bldP spid="205" grpId="0" animBg="1"/>
      <p:bldP spid="97" grpId="0" animBg="1"/>
      <p:bldP spid="9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Freeform 209"/>
          <p:cNvSpPr/>
          <p:nvPr/>
        </p:nvSpPr>
        <p:spPr>
          <a:xfrm>
            <a:off x="6654800" y="19589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1" name="Freeform 210"/>
          <p:cNvSpPr/>
          <p:nvPr/>
        </p:nvSpPr>
        <p:spPr>
          <a:xfrm>
            <a:off x="4627563" y="19446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9" name="Freeform 208"/>
          <p:cNvSpPr/>
          <p:nvPr/>
        </p:nvSpPr>
        <p:spPr>
          <a:xfrm>
            <a:off x="4614863" y="37036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accent3">
              <a:lumMod val="6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4633913" y="1946275"/>
            <a:ext cx="2525712" cy="175101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633913" y="36972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6707188" y="39131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Outline of Algorithm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8" y="43345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1596015" y="41277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040397" y="36838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090666" y="20639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612742" y="32233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Arc 87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Arc 92"/>
          <p:cNvSpPr/>
          <p:nvPr/>
        </p:nvSpPr>
        <p:spPr>
          <a:xfrm>
            <a:off x="615950" y="12080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4307" y="36754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8531" y="338097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2971486" y="297802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1561141" y="29315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7109532" y="19086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40910" y="47758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7128" y="356694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50498" y="342746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6646" y="390791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2558" y="32414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8843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824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33845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5954712" y="26289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 bwMode="auto">
          <a:xfrm>
            <a:off x="6629086" y="38304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 bwMode="auto">
          <a:xfrm>
            <a:off x="6845300" y="36957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159625" y="1946275"/>
            <a:ext cx="1116013" cy="286702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633913" y="3697288"/>
            <a:ext cx="3641725" cy="1116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5429250" y="2847975"/>
            <a:ext cx="58738" cy="159543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16200000" flipH="1">
            <a:off x="6324600" y="3527425"/>
            <a:ext cx="263525" cy="3714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6200000" flipH="1" flipV="1">
            <a:off x="5900738" y="2311400"/>
            <a:ext cx="1658938" cy="852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5400000">
            <a:off x="6537325" y="3462338"/>
            <a:ext cx="506413" cy="2301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16200000" flipH="1" flipV="1">
            <a:off x="6380957" y="2466181"/>
            <a:ext cx="1333500" cy="217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6200000" flipH="1">
            <a:off x="6877844" y="3417094"/>
            <a:ext cx="1535113" cy="13493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85000" y="3290888"/>
            <a:ext cx="479425" cy="1508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16200000" flipV="1">
            <a:off x="6557169" y="2488407"/>
            <a:ext cx="1504950" cy="37306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10800000">
            <a:off x="7529513" y="3511550"/>
            <a:ext cx="711200" cy="131286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5400000" flipH="1" flipV="1">
            <a:off x="6376987" y="3668713"/>
            <a:ext cx="41275" cy="46355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16200000" flipH="1">
            <a:off x="5280819" y="3101181"/>
            <a:ext cx="231775" cy="140811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16200000" flipH="1">
            <a:off x="6811168" y="3345657"/>
            <a:ext cx="798513" cy="208915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 bwMode="auto">
          <a:xfrm>
            <a:off x="5838825" y="38814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089650" y="33369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7018338" y="30861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7377113" y="35258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203" name="Freeform 202"/>
          <p:cNvSpPr/>
          <p:nvPr/>
        </p:nvSpPr>
        <p:spPr>
          <a:xfrm>
            <a:off x="1547813" y="1946275"/>
            <a:ext cx="4646612" cy="1541463"/>
          </a:xfrm>
          <a:custGeom>
            <a:avLst/>
            <a:gdLst>
              <a:gd name="connsiteX0" fmla="*/ 0 w 4527754"/>
              <a:gd name="connsiteY0" fmla="*/ 980768 h 1467465"/>
              <a:gd name="connsiteX1" fmla="*/ 1253613 w 4527754"/>
              <a:gd name="connsiteY1" fmla="*/ 81116 h 1467465"/>
              <a:gd name="connsiteX2" fmla="*/ 4527754 w 4527754"/>
              <a:gd name="connsiteY2" fmla="*/ 1467465 h 146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7754" h="1467465">
                <a:moveTo>
                  <a:pt x="0" y="980768"/>
                </a:moveTo>
                <a:cubicBezTo>
                  <a:pt x="249493" y="490384"/>
                  <a:pt x="498987" y="0"/>
                  <a:pt x="1253613" y="81116"/>
                </a:cubicBezTo>
                <a:cubicBezTo>
                  <a:pt x="2008239" y="162232"/>
                  <a:pt x="3267996" y="814848"/>
                  <a:pt x="4527754" y="1467465"/>
                </a:cubicBezTo>
              </a:path>
            </a:pathLst>
          </a:custGeom>
          <a:ln w="38100">
            <a:solidFill>
              <a:srgbClr val="6666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" name="Freeform 203"/>
          <p:cNvSpPr/>
          <p:nvPr/>
        </p:nvSpPr>
        <p:spPr>
          <a:xfrm>
            <a:off x="1563688" y="4032250"/>
            <a:ext cx="4527550" cy="1204913"/>
          </a:xfrm>
          <a:custGeom>
            <a:avLst/>
            <a:gdLst>
              <a:gd name="connsiteX0" fmla="*/ 0 w 4527755"/>
              <a:gd name="connsiteY0" fmla="*/ 235974 h 1204452"/>
              <a:gd name="connsiteX1" fmla="*/ 1917290 w 4527755"/>
              <a:gd name="connsiteY1" fmla="*/ 1165123 h 1204452"/>
              <a:gd name="connsiteX2" fmla="*/ 4527755 w 4527755"/>
              <a:gd name="connsiteY2" fmla="*/ 0 h 120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7755" h="1204452">
                <a:moveTo>
                  <a:pt x="0" y="235974"/>
                </a:moveTo>
                <a:cubicBezTo>
                  <a:pt x="581332" y="720213"/>
                  <a:pt x="1162664" y="1204452"/>
                  <a:pt x="1917290" y="1165123"/>
                </a:cubicBezTo>
                <a:cubicBezTo>
                  <a:pt x="2671916" y="1125794"/>
                  <a:pt x="3599835" y="562897"/>
                  <a:pt x="4527755" y="0"/>
                </a:cubicBezTo>
              </a:path>
            </a:pathLst>
          </a:custGeom>
          <a:ln w="38100">
            <a:solidFill>
              <a:srgbClr val="6666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" name="Rectangle 9"/>
          <p:cNvSpPr>
            <a:spLocks noChangeArrowheads="1"/>
          </p:cNvSpPr>
          <p:nvPr/>
        </p:nvSpPr>
        <p:spPr bwMode="auto">
          <a:xfrm>
            <a:off x="0" y="5305425"/>
            <a:ext cx="9144000" cy="1281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cs typeface="+mn-cs"/>
              </a:rPr>
              <a:t>The mapping of the other vertices are obtained recursively </a:t>
            </a:r>
          </a:p>
          <a:p>
            <a:pPr algn="ctr">
              <a:defRPr/>
            </a:pPr>
            <a:r>
              <a:rPr lang="en-US" dirty="0">
                <a:cs typeface="+mn-cs"/>
              </a:rPr>
              <a:t>The algorithm computes the embedding of </a:t>
            </a:r>
            <a:r>
              <a:rPr lang="en-US" b="1" i="1" dirty="0">
                <a:cs typeface="+mn-cs"/>
              </a:rPr>
              <a:t>G</a:t>
            </a:r>
            <a:r>
              <a:rPr lang="en-US" dirty="0">
                <a:cs typeface="+mn-cs"/>
              </a:rPr>
              <a:t> in </a:t>
            </a:r>
            <a:r>
              <a:rPr lang="en-US" sz="2800" b="1" i="1" dirty="0">
                <a:cs typeface="+mn-cs"/>
              </a:rPr>
              <a:t>O(n</a:t>
            </a:r>
            <a:r>
              <a:rPr lang="en-US" sz="2800" b="1" i="1" baseline="30000" dirty="0">
                <a:cs typeface="+mn-cs"/>
              </a:rPr>
              <a:t>3</a:t>
            </a:r>
            <a:r>
              <a:rPr lang="en-US" sz="2800" b="1" i="1" dirty="0">
                <a:cs typeface="+mn-cs"/>
              </a:rPr>
              <a:t>)</a:t>
            </a:r>
            <a:r>
              <a:rPr lang="en-US" dirty="0">
                <a:cs typeface="+mn-cs"/>
              </a:rPr>
              <a:t> time.</a:t>
            </a:r>
          </a:p>
        </p:txBody>
      </p:sp>
      <p:sp>
        <p:nvSpPr>
          <p:cNvPr id="96" name="Freeform 95"/>
          <p:cNvSpPr/>
          <p:nvPr/>
        </p:nvSpPr>
        <p:spPr>
          <a:xfrm>
            <a:off x="604838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620713" y="322738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2060575" y="20701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0" y="947738"/>
            <a:ext cx="5461000" cy="5810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other vertices Recursively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Folded Corner 94"/>
          <p:cNvSpPr/>
          <p:nvPr/>
        </p:nvSpPr>
        <p:spPr>
          <a:xfrm>
            <a:off x="1646238" y="2225675"/>
            <a:ext cx="5516562" cy="2544763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sz="4800" b="1" dirty="0">
                <a:solidFill>
                  <a:srgbClr val="FF0000"/>
                </a:solidFill>
              </a:rPr>
              <a:t>How to reduce the </a:t>
            </a:r>
          </a:p>
          <a:p>
            <a:pPr marL="111125" lvl="3" algn="ctr">
              <a:defRPr/>
            </a:pPr>
            <a:r>
              <a:rPr lang="en-US" sz="4800" b="1" dirty="0">
                <a:solidFill>
                  <a:srgbClr val="FF0000"/>
                </a:solidFill>
              </a:rPr>
              <a:t>time complexity ??</a:t>
            </a:r>
            <a:endParaRPr lang="en-US" sz="4800" b="1" dirty="0">
              <a:solidFill>
                <a:srgbClr val="FF0000"/>
              </a:solidFill>
            </a:endParaRPr>
          </a:p>
        </p:txBody>
      </p:sp>
      <p:grpSp>
        <p:nvGrpSpPr>
          <p:cNvPr id="16498" name="Group 93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1" name="Rectangle 100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10" name="Rounded Rectangle 9"/>
          <p:cNvSpPr/>
          <p:nvPr/>
        </p:nvSpPr>
        <p:spPr>
          <a:xfrm>
            <a:off x="350838" y="1139825"/>
            <a:ext cx="4602162" cy="1046163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sz="2800" dirty="0">
                <a:solidFill>
                  <a:schemeClr val="tx1"/>
                </a:solidFill>
              </a:rPr>
              <a:t>Mapping of the representative vertex takes </a:t>
            </a:r>
            <a:r>
              <a:rPr lang="en-US" sz="3200" b="1" i="1" dirty="0">
                <a:solidFill>
                  <a:schemeClr val="tx1"/>
                </a:solidFill>
              </a:rPr>
              <a:t>O(n</a:t>
            </a:r>
            <a:r>
              <a:rPr lang="en-US" sz="3200" b="1" i="1" baseline="30000" dirty="0">
                <a:solidFill>
                  <a:schemeClr val="tx1"/>
                </a:solidFill>
              </a:rPr>
              <a:t>2</a:t>
            </a:r>
            <a:r>
              <a:rPr lang="en-US" sz="3200" b="1" i="1" dirty="0">
                <a:solidFill>
                  <a:schemeClr val="tx1"/>
                </a:solidFill>
              </a:rPr>
              <a:t>) </a:t>
            </a:r>
            <a:r>
              <a:rPr lang="en-US" sz="2800" dirty="0">
                <a:solidFill>
                  <a:schemeClr val="tx1"/>
                </a:solidFill>
              </a:rPr>
              <a:t>time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1813" y="1139825"/>
            <a:ext cx="2857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Down Arrow 12"/>
          <p:cNvSpPr/>
          <p:nvPr/>
        </p:nvSpPr>
        <p:spPr>
          <a:xfrm>
            <a:off x="2057400" y="2419350"/>
            <a:ext cx="838200" cy="1344613"/>
          </a:xfrm>
          <a:prstGeom prst="downArrow">
            <a:avLst/>
          </a:prstGeom>
          <a:effectLst>
            <a:outerShdw dist="20000" sx="1000" sy="1000" rotWithShape="0">
              <a:srgbClr val="000000"/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50838" y="4127500"/>
            <a:ext cx="4602162" cy="1046163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sz="3200" b="1" i="1" dirty="0">
                <a:solidFill>
                  <a:schemeClr val="tx1"/>
                </a:solidFill>
              </a:rPr>
              <a:t>O(n log n) </a:t>
            </a:r>
            <a:r>
              <a:rPr lang="en-US" sz="2800" dirty="0">
                <a:solidFill>
                  <a:schemeClr val="tx1"/>
                </a:solidFill>
              </a:rPr>
              <a:t>time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5125" y="5346700"/>
            <a:ext cx="7666038" cy="1046163"/>
            <a:chOff x="365760" y="5346700"/>
            <a:chExt cx="7665720" cy="1046163"/>
          </a:xfrm>
        </p:grpSpPr>
        <p:sp>
          <p:nvSpPr>
            <p:cNvPr id="15" name="Rounded Rectangle 14"/>
            <p:cNvSpPr/>
            <p:nvPr/>
          </p:nvSpPr>
          <p:spPr>
            <a:xfrm>
              <a:off x="365760" y="5346700"/>
              <a:ext cx="7665720" cy="1046163"/>
            </a:xfrm>
            <a:prstGeom prst="roundRect">
              <a:avLst>
                <a:gd name="adj" fmla="val 0"/>
              </a:avLst>
            </a:prstGeom>
            <a:solidFill>
              <a:schemeClr val="accent6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111125" lvl="3" algn="ctr">
                <a:defRPr/>
              </a:pPr>
              <a:r>
                <a:rPr lang="en-US" sz="3200" b="1" i="1" dirty="0">
                  <a:solidFill>
                    <a:schemeClr val="tx1"/>
                  </a:solidFill>
                </a:rPr>
                <a:t>O(n</a:t>
              </a:r>
              <a:r>
                <a:rPr lang="en-US" sz="3200" b="1" i="1" baseline="30000" dirty="0">
                  <a:solidFill>
                    <a:schemeClr val="tx1"/>
                  </a:solidFill>
                </a:rPr>
                <a:t>3</a:t>
              </a:r>
              <a:r>
                <a:rPr lang="en-US" sz="3200" b="1" i="1" dirty="0">
                  <a:solidFill>
                    <a:schemeClr val="tx1"/>
                  </a:solidFill>
                </a:rPr>
                <a:t>)   		O(n</a:t>
              </a:r>
              <a:r>
                <a:rPr lang="en-US" sz="3200" b="1" i="1" baseline="30000" dirty="0">
                  <a:solidFill>
                    <a:schemeClr val="tx1"/>
                  </a:solidFill>
                </a:rPr>
                <a:t>2</a:t>
              </a:r>
              <a:r>
                <a:rPr lang="en-US" sz="3200" b="1" i="1" dirty="0">
                  <a:solidFill>
                    <a:schemeClr val="tx1"/>
                  </a:solidFill>
                </a:rPr>
                <a:t> log n)        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3215205" y="5745163"/>
              <a:ext cx="1036594" cy="334962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416" name="Group 15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7" name="Rectangle 1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21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Idea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1978025"/>
            <a:ext cx="9144000" cy="2974975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indent="11113" algn="ctr">
              <a:defRPr/>
            </a:pPr>
            <a:r>
              <a:rPr lang="en-US" sz="2800" dirty="0">
                <a:solidFill>
                  <a:schemeClr val="tx1"/>
                </a:solidFill>
              </a:rPr>
              <a:t>We formulate a set of linear equations </a:t>
            </a:r>
          </a:p>
          <a:p>
            <a:pPr marL="111125" lvl="3" indent="11113" algn="ctr">
              <a:defRPr/>
            </a:pPr>
            <a:r>
              <a:rPr lang="en-US" sz="2800" dirty="0">
                <a:solidFill>
                  <a:schemeClr val="tx1"/>
                </a:solidFill>
              </a:rPr>
              <a:t>to obtain the unique mapping </a:t>
            </a:r>
          </a:p>
          <a:p>
            <a:pPr marL="111125" lvl="3" indent="11113" algn="ctr">
              <a:defRPr/>
            </a:pPr>
            <a:r>
              <a:rPr lang="en-US" sz="2800" dirty="0">
                <a:solidFill>
                  <a:schemeClr val="tx1"/>
                </a:solidFill>
              </a:rPr>
              <a:t>of the representative vertex </a:t>
            </a:r>
          </a:p>
          <a:p>
            <a:pPr marL="111125" lvl="3" indent="11113" algn="ctr">
              <a:defRPr/>
            </a:pPr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3200" b="1" i="1" dirty="0">
                <a:solidFill>
                  <a:schemeClr val="tx1"/>
                </a:solidFill>
              </a:rPr>
              <a:t>O(n log n)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time</a:t>
            </a:r>
            <a:endParaRPr lang="en-US" sz="2800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endParaRPr lang="en-US" sz="2800" baseline="-25000" dirty="0">
              <a:solidFill>
                <a:schemeClr val="tx1"/>
              </a:solidFill>
            </a:endParaRPr>
          </a:p>
        </p:txBody>
      </p:sp>
      <p:grpSp>
        <p:nvGrpSpPr>
          <p:cNvPr id="18436" name="Group 7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9" name="Rectangle 8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1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Idea</a:t>
            </a:r>
          </a:p>
        </p:txBody>
      </p:sp>
      <p:cxnSp>
        <p:nvCxnSpPr>
          <p:cNvPr id="6" name="Straight Connector 5"/>
          <p:cNvCxnSpPr>
            <a:stCxn id="19" idx="0"/>
          </p:cNvCxnSpPr>
          <p:nvPr/>
        </p:nvCxnSpPr>
        <p:spPr>
          <a:xfrm flipV="1">
            <a:off x="701675" y="2784475"/>
            <a:ext cx="3757613" cy="65563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9" idx="0"/>
          </p:cNvCxnSpPr>
          <p:nvPr/>
        </p:nvCxnSpPr>
        <p:spPr>
          <a:xfrm flipV="1">
            <a:off x="701675" y="3286125"/>
            <a:ext cx="3879850" cy="15398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9" idx="0"/>
          </p:cNvCxnSpPr>
          <p:nvPr/>
        </p:nvCxnSpPr>
        <p:spPr>
          <a:xfrm>
            <a:off x="701675" y="3440113"/>
            <a:ext cx="3879850" cy="314325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9" idx="0"/>
          </p:cNvCxnSpPr>
          <p:nvPr/>
        </p:nvCxnSpPr>
        <p:spPr>
          <a:xfrm>
            <a:off x="701675" y="3440113"/>
            <a:ext cx="3813175" cy="738187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3178569" y="166678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4309947" y="453397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1675" y="168910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>
            <a:stCxn id="19" idx="0"/>
          </p:cNvCxnSpPr>
          <p:nvPr/>
        </p:nvCxnSpPr>
        <p:spPr>
          <a:xfrm flipV="1">
            <a:off x="701675" y="3152775"/>
            <a:ext cx="3857625" cy="28733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683344" y="34335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2326165" y="332510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3519535" y="31856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2155683" y="366606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2961595" y="29996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2698123" y="35885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2660650" y="2625725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382963" y="16129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442913" y="3113088"/>
            <a:ext cx="179387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705100" y="3525838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3338513" y="3171825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1997075" y="2994025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1746250" y="3481388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4351338" y="2497138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4510088" y="3581400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435475" y="4097338"/>
            <a:ext cx="473075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57713" y="2924175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573588" y="3160713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5194300" y="1825625"/>
          <a:ext cx="376078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168"/>
                <a:gridCol w="752168"/>
                <a:gridCol w="752168"/>
                <a:gridCol w="752168"/>
                <a:gridCol w="75216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baseline="-25000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Rectangle 63"/>
          <p:cNvSpPr/>
          <p:nvPr/>
        </p:nvSpPr>
        <p:spPr>
          <a:xfrm>
            <a:off x="4191000" y="1830388"/>
            <a:ext cx="989013" cy="928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en-US" baseline="-25000" dirty="0" err="1">
                <a:solidFill>
                  <a:schemeClr val="tx1"/>
                </a:solidFill>
                <a:cs typeface="Times New Roman" pitchFamily="18" charset="0"/>
              </a:rPr>
              <a:t>b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459288" y="4513263"/>
            <a:ext cx="368300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Sort the points according to their slopes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5089525"/>
            <a:ext cx="9144000" cy="14779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We use this array </a:t>
            </a:r>
            <a:r>
              <a:rPr lang="en-US" dirty="0" err="1">
                <a:solidFill>
                  <a:schemeClr val="tx1"/>
                </a:solidFill>
              </a:rPr>
              <a:t>A</a:t>
            </a:r>
            <a:r>
              <a:rPr lang="en-US" baseline="-25000" dirty="0" err="1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 to find 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the number of </a:t>
            </a:r>
            <a:r>
              <a:rPr lang="en-US" b="1" dirty="0">
                <a:solidFill>
                  <a:schemeClr val="tx1"/>
                </a:solidFill>
              </a:rPr>
              <a:t>points above</a:t>
            </a:r>
            <a:r>
              <a:rPr lang="en-US" dirty="0">
                <a:solidFill>
                  <a:schemeClr val="tx1"/>
                </a:solidFill>
              </a:rPr>
              <a:t> or </a:t>
            </a:r>
          </a:p>
          <a:p>
            <a:pPr marL="111125" lvl="3" algn="ctr">
              <a:defRPr/>
            </a:pPr>
            <a:r>
              <a:rPr lang="en-US" b="1" dirty="0">
                <a:solidFill>
                  <a:schemeClr val="tx1"/>
                </a:solidFill>
              </a:rPr>
              <a:t>below</a:t>
            </a:r>
            <a:r>
              <a:rPr lang="en-US" dirty="0">
                <a:solidFill>
                  <a:schemeClr val="tx1"/>
                </a:solidFill>
              </a:rPr>
              <a:t> the slope of a point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525" name="Group 38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40" name="Rectangle 3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42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4" grpId="0"/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Idea</a:t>
            </a:r>
          </a:p>
        </p:txBody>
      </p:sp>
      <p:cxnSp>
        <p:nvCxnSpPr>
          <p:cNvPr id="6" name="Straight Connector 5"/>
          <p:cNvCxnSpPr>
            <a:stCxn id="19" idx="1"/>
          </p:cNvCxnSpPr>
          <p:nvPr/>
        </p:nvCxnSpPr>
        <p:spPr>
          <a:xfrm>
            <a:off x="2984500" y="1647825"/>
            <a:ext cx="657225" cy="2943225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9" idx="1"/>
          </p:cNvCxnSpPr>
          <p:nvPr/>
        </p:nvCxnSpPr>
        <p:spPr>
          <a:xfrm flipH="1">
            <a:off x="1651000" y="1647825"/>
            <a:ext cx="1333500" cy="257333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9" idx="1"/>
          </p:cNvCxnSpPr>
          <p:nvPr/>
        </p:nvCxnSpPr>
        <p:spPr>
          <a:xfrm flipH="1">
            <a:off x="2255838" y="1647825"/>
            <a:ext cx="728662" cy="279558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Sort the points according to their slopes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934372" y="162515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4065750" y="44923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58788" y="164782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>
            <a:stCxn id="19" idx="1"/>
          </p:cNvCxnSpPr>
          <p:nvPr/>
        </p:nvCxnSpPr>
        <p:spPr>
          <a:xfrm flipH="1">
            <a:off x="2506663" y="1647825"/>
            <a:ext cx="477837" cy="2868613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439147" y="339196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2081968" y="328347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3275338" y="314398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1911486" y="3624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2717398" y="295800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2453926" y="354694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2417763" y="2584450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140075" y="157162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216400" y="4471988"/>
            <a:ext cx="366713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00025" y="3071813"/>
            <a:ext cx="179388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462213" y="3484563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3095625" y="3130550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1754188" y="2952750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1503363" y="3440113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2373313" y="4427538"/>
            <a:ext cx="473075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2020888" y="4346575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465513" y="4483100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1109663" y="4221163"/>
            <a:ext cx="1076325" cy="369887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4,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5024438" y="2044700"/>
          <a:ext cx="376078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168"/>
                <a:gridCol w="752168"/>
                <a:gridCol w="752168"/>
                <a:gridCol w="752168"/>
                <a:gridCol w="75216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baseline="-25000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Rectangle 63"/>
          <p:cNvSpPr/>
          <p:nvPr/>
        </p:nvSpPr>
        <p:spPr>
          <a:xfrm>
            <a:off x="4021138" y="2049463"/>
            <a:ext cx="989012" cy="928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5264150" y="2943225"/>
            <a:ext cx="992188" cy="334963"/>
            <a:chOff x="2732050" y="5910146"/>
            <a:chExt cx="992457" cy="334537"/>
          </a:xfrm>
        </p:grpSpPr>
        <p:cxnSp>
          <p:nvCxnSpPr>
            <p:cNvPr id="84" name="Straight Connector 83"/>
            <p:cNvCxnSpPr/>
            <p:nvPr/>
          </p:nvCxnSpPr>
          <p:spPr>
            <a:xfrm flipV="1">
              <a:off x="2743166" y="6222486"/>
              <a:ext cx="981341" cy="79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V="1">
              <a:off x="3556419" y="6067102"/>
              <a:ext cx="301241" cy="9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16200000" flipV="1">
              <a:off x="2570340" y="6071856"/>
              <a:ext cx="334537" cy="111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0" y="5089525"/>
            <a:ext cx="9144000" cy="14779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We use this array </a:t>
            </a:r>
            <a:r>
              <a:rPr lang="en-US" dirty="0" err="1">
                <a:solidFill>
                  <a:schemeClr val="tx1"/>
                </a:solidFill>
              </a:rPr>
              <a:t>A</a:t>
            </a:r>
            <a:r>
              <a:rPr lang="en-US" baseline="-25000" dirty="0" err="1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to find 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the number of </a:t>
            </a:r>
            <a:r>
              <a:rPr lang="en-US" b="1" dirty="0">
                <a:solidFill>
                  <a:schemeClr val="tx1"/>
                </a:solidFill>
              </a:rPr>
              <a:t>points on the left</a:t>
            </a:r>
            <a:r>
              <a:rPr lang="en-US" dirty="0">
                <a:solidFill>
                  <a:schemeClr val="tx1"/>
                </a:solidFill>
              </a:rPr>
              <a:t> or </a:t>
            </a:r>
          </a:p>
          <a:p>
            <a:pPr marL="111125" lvl="3" algn="ctr">
              <a:defRPr/>
            </a:pPr>
            <a:r>
              <a:rPr lang="en-US" b="1" dirty="0">
                <a:solidFill>
                  <a:schemeClr val="tx1"/>
                </a:solidFill>
              </a:rPr>
              <a:t>on the right</a:t>
            </a:r>
            <a:r>
              <a:rPr lang="en-US" dirty="0">
                <a:solidFill>
                  <a:schemeClr val="tx1"/>
                </a:solidFill>
              </a:rPr>
              <a:t> of the slope of a point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0548" name="Group 38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40" name="Rectangle 3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42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9" grpId="0"/>
      <p:bldP spid="60" grpId="0"/>
      <p:bldP spid="64" grpId="0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val 97"/>
          <p:cNvSpPr/>
          <p:nvPr/>
        </p:nvSpPr>
        <p:spPr>
          <a:xfrm>
            <a:off x="550863" y="2308225"/>
            <a:ext cx="479425" cy="420688"/>
          </a:xfrm>
          <a:prstGeom prst="ellipse">
            <a:avLst/>
          </a:prstGeom>
          <a:solidFill>
            <a:srgbClr val="3399FF">
              <a:alpha val="6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8026400" y="2133600"/>
            <a:ext cx="479425" cy="420688"/>
          </a:xfrm>
          <a:prstGeom prst="ellipse">
            <a:avLst/>
          </a:prstGeom>
          <a:solidFill>
            <a:srgbClr val="3399FF">
              <a:alpha val="6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887538" y="1320800"/>
            <a:ext cx="477837" cy="420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8156575" y="3933825"/>
            <a:ext cx="479425" cy="420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 bwMode="auto">
          <a:xfrm>
            <a:off x="2220913" y="1751013"/>
            <a:ext cx="420687" cy="636587"/>
          </a:xfrm>
          <a:custGeom>
            <a:avLst/>
            <a:gdLst>
              <a:gd name="connsiteX0" fmla="*/ 0 w 318654"/>
              <a:gd name="connsiteY0" fmla="*/ 0 h 457200"/>
              <a:gd name="connsiteX1" fmla="*/ 318654 w 318654"/>
              <a:gd name="connsiteY1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8654" h="457200">
                <a:moveTo>
                  <a:pt x="0" y="0"/>
                </a:moveTo>
                <a:lnTo>
                  <a:pt x="318654" y="457200"/>
                </a:lnTo>
              </a:path>
            </a:pathLst>
          </a:custGeom>
          <a:ln w="19050">
            <a:solidFill>
              <a:schemeClr val="tx1"/>
            </a:solidFill>
          </a:ln>
          <a:effectLst>
            <a:outerShdw dist="50800" sx="1000" sy="1000" algn="ctr" rotWithShape="0">
              <a:srgbClr val="000000">
                <a:alpha val="1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 bwMode="auto">
          <a:xfrm>
            <a:off x="534988" y="2870200"/>
            <a:ext cx="663575" cy="1584325"/>
          </a:xfrm>
          <a:custGeom>
            <a:avLst/>
            <a:gdLst>
              <a:gd name="connsiteX0" fmla="*/ 503381 w 503381"/>
              <a:gd name="connsiteY0" fmla="*/ 1136073 h 1136073"/>
              <a:gd name="connsiteX1" fmla="*/ 87745 w 503381"/>
              <a:gd name="connsiteY1" fmla="*/ 872836 h 1136073"/>
              <a:gd name="connsiteX2" fmla="*/ 32327 w 503381"/>
              <a:gd name="connsiteY2" fmla="*/ 346364 h 1136073"/>
              <a:gd name="connsiteX3" fmla="*/ 281708 w 503381"/>
              <a:gd name="connsiteY3" fmla="*/ 0 h 113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3381" h="1136073">
                <a:moveTo>
                  <a:pt x="503381" y="1136073"/>
                </a:moveTo>
                <a:cubicBezTo>
                  <a:pt x="334817" y="1070263"/>
                  <a:pt x="166254" y="1004454"/>
                  <a:pt x="87745" y="872836"/>
                </a:cubicBezTo>
                <a:cubicBezTo>
                  <a:pt x="9236" y="741218"/>
                  <a:pt x="0" y="491837"/>
                  <a:pt x="32327" y="346364"/>
                </a:cubicBezTo>
                <a:cubicBezTo>
                  <a:pt x="64654" y="200891"/>
                  <a:pt x="173181" y="100445"/>
                  <a:pt x="281708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2"/>
          <p:cNvSpPr/>
          <p:nvPr/>
        </p:nvSpPr>
        <p:spPr bwMode="auto">
          <a:xfrm>
            <a:off x="960438" y="2582863"/>
            <a:ext cx="2849562" cy="1322387"/>
          </a:xfrm>
          <a:custGeom>
            <a:avLst/>
            <a:gdLst>
              <a:gd name="connsiteX0" fmla="*/ 0 w 2161309"/>
              <a:gd name="connsiteY0" fmla="*/ 0 h 1080654"/>
              <a:gd name="connsiteX1" fmla="*/ 651164 w 2161309"/>
              <a:gd name="connsiteY1" fmla="*/ 401781 h 1080654"/>
              <a:gd name="connsiteX2" fmla="*/ 1399309 w 2161309"/>
              <a:gd name="connsiteY2" fmla="*/ 651163 h 1080654"/>
              <a:gd name="connsiteX3" fmla="*/ 2161309 w 2161309"/>
              <a:gd name="connsiteY3" fmla="*/ 1080654 h 1080654"/>
              <a:gd name="connsiteX0" fmla="*/ 0 w 2161309"/>
              <a:gd name="connsiteY0" fmla="*/ 220519 h 949037"/>
              <a:gd name="connsiteX1" fmla="*/ 651164 w 2161309"/>
              <a:gd name="connsiteY1" fmla="*/ 622300 h 949037"/>
              <a:gd name="connsiteX2" fmla="*/ 1399309 w 2161309"/>
              <a:gd name="connsiteY2" fmla="*/ 871682 h 949037"/>
              <a:gd name="connsiteX3" fmla="*/ 2161309 w 2161309"/>
              <a:gd name="connsiteY3" fmla="*/ 158173 h 94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1309" h="949037">
                <a:moveTo>
                  <a:pt x="0" y="220519"/>
                </a:moveTo>
                <a:cubicBezTo>
                  <a:pt x="208973" y="367146"/>
                  <a:pt x="417946" y="513773"/>
                  <a:pt x="651164" y="622300"/>
                </a:cubicBezTo>
                <a:cubicBezTo>
                  <a:pt x="884382" y="730827"/>
                  <a:pt x="1147618" y="949037"/>
                  <a:pt x="1399309" y="871682"/>
                </a:cubicBezTo>
                <a:cubicBezTo>
                  <a:pt x="1651000" y="794327"/>
                  <a:pt x="1906154" y="0"/>
                  <a:pt x="2161309" y="158173"/>
                </a:cubicBezTo>
              </a:path>
            </a:pathLst>
          </a:custGeom>
          <a:ln w="19050">
            <a:solidFill>
              <a:schemeClr val="tx1"/>
            </a:solidFill>
          </a:ln>
          <a:effectLst>
            <a:outerShdw dist="50800" sx="1000" sy="1000" algn="ctr" rotWithShape="0">
              <a:srgbClr val="000000">
                <a:alpha val="1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Freeform 14"/>
          <p:cNvSpPr/>
          <p:nvPr/>
        </p:nvSpPr>
        <p:spPr bwMode="auto">
          <a:xfrm>
            <a:off x="960438" y="2446338"/>
            <a:ext cx="1681162" cy="427037"/>
          </a:xfrm>
          <a:custGeom>
            <a:avLst/>
            <a:gdLst>
              <a:gd name="connsiteX0" fmla="*/ 0 w 1274618"/>
              <a:gd name="connsiteY0" fmla="*/ 263236 h 307109"/>
              <a:gd name="connsiteX1" fmla="*/ 734291 w 1274618"/>
              <a:gd name="connsiteY1" fmla="*/ 263236 h 307109"/>
              <a:gd name="connsiteX2" fmla="*/ 1274618 w 1274618"/>
              <a:gd name="connsiteY2" fmla="*/ 0 h 30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4618" h="307109">
                <a:moveTo>
                  <a:pt x="0" y="263236"/>
                </a:moveTo>
                <a:cubicBezTo>
                  <a:pt x="260927" y="285172"/>
                  <a:pt x="521855" y="307109"/>
                  <a:pt x="734291" y="263236"/>
                </a:cubicBezTo>
                <a:cubicBezTo>
                  <a:pt x="946727" y="219363"/>
                  <a:pt x="1110672" y="109681"/>
                  <a:pt x="1274618" y="0"/>
                </a:cubicBezTo>
              </a:path>
            </a:pathLst>
          </a:custGeom>
          <a:ln w="19050">
            <a:solidFill>
              <a:schemeClr val="tx1"/>
            </a:solidFill>
          </a:ln>
          <a:effectLst>
            <a:outerShdw dist="50800" sx="1000" sy="1000" algn="ctr" rotWithShape="0">
              <a:srgbClr val="000000">
                <a:alpha val="1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979488" y="1789113"/>
            <a:ext cx="1241425" cy="1042987"/>
          </a:xfrm>
          <a:custGeom>
            <a:avLst/>
            <a:gdLst>
              <a:gd name="connsiteX0" fmla="*/ 0 w 942109"/>
              <a:gd name="connsiteY0" fmla="*/ 748145 h 748145"/>
              <a:gd name="connsiteX1" fmla="*/ 415636 w 942109"/>
              <a:gd name="connsiteY1" fmla="*/ 263236 h 748145"/>
              <a:gd name="connsiteX2" fmla="*/ 942109 w 942109"/>
              <a:gd name="connsiteY2" fmla="*/ 0 h 748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2109" h="748145">
                <a:moveTo>
                  <a:pt x="0" y="748145"/>
                </a:moveTo>
                <a:cubicBezTo>
                  <a:pt x="129309" y="568036"/>
                  <a:pt x="258618" y="387927"/>
                  <a:pt x="415636" y="263236"/>
                </a:cubicBezTo>
                <a:cubicBezTo>
                  <a:pt x="572654" y="138545"/>
                  <a:pt x="757381" y="69272"/>
                  <a:pt x="942109" y="0"/>
                </a:cubicBezTo>
              </a:path>
            </a:pathLst>
          </a:custGeom>
          <a:ln w="19050">
            <a:solidFill>
              <a:schemeClr val="tx1"/>
            </a:solidFill>
          </a:ln>
          <a:effectLst>
            <a:outerShdw dist="50800" sx="1000" sy="1000" algn="ctr" rotWithShape="0">
              <a:srgbClr val="000000">
                <a:alpha val="1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 bwMode="auto">
          <a:xfrm>
            <a:off x="2678113" y="2406650"/>
            <a:ext cx="90487" cy="1333500"/>
          </a:xfrm>
          <a:custGeom>
            <a:avLst/>
            <a:gdLst>
              <a:gd name="connsiteX0" fmla="*/ 0 w 69273"/>
              <a:gd name="connsiteY0" fmla="*/ 0 h 955964"/>
              <a:gd name="connsiteX1" fmla="*/ 69273 w 69273"/>
              <a:gd name="connsiteY1" fmla="*/ 955964 h 95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73" h="955964">
                <a:moveTo>
                  <a:pt x="0" y="0"/>
                </a:moveTo>
                <a:lnTo>
                  <a:pt x="69273" y="955964"/>
                </a:lnTo>
              </a:path>
            </a:pathLst>
          </a:custGeom>
          <a:ln w="19050">
            <a:solidFill>
              <a:schemeClr val="tx1"/>
            </a:solidFill>
          </a:ln>
          <a:effectLst>
            <a:outerShdw dist="50800" sx="1000" sy="1000" algn="ctr" rotWithShape="0">
              <a:srgbClr val="000000">
                <a:alpha val="1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 bwMode="auto">
          <a:xfrm>
            <a:off x="1255713" y="3470275"/>
            <a:ext cx="563562" cy="1003300"/>
          </a:xfrm>
          <a:custGeom>
            <a:avLst/>
            <a:gdLst>
              <a:gd name="connsiteX0" fmla="*/ 25401 w 427183"/>
              <a:gd name="connsiteY0" fmla="*/ 720436 h 720436"/>
              <a:gd name="connsiteX1" fmla="*/ 66964 w 427183"/>
              <a:gd name="connsiteY1" fmla="*/ 235527 h 720436"/>
              <a:gd name="connsiteX2" fmla="*/ 427183 w 427183"/>
              <a:gd name="connsiteY2" fmla="*/ 0 h 72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183" h="720436">
                <a:moveTo>
                  <a:pt x="25401" y="720436"/>
                </a:moveTo>
                <a:cubicBezTo>
                  <a:pt x="12700" y="538018"/>
                  <a:pt x="0" y="355600"/>
                  <a:pt x="66964" y="235527"/>
                </a:cubicBezTo>
                <a:cubicBezTo>
                  <a:pt x="133928" y="115454"/>
                  <a:pt x="280555" y="57727"/>
                  <a:pt x="427183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2276475" y="1751013"/>
            <a:ext cx="1497013" cy="1042987"/>
          </a:xfrm>
          <a:custGeom>
            <a:avLst/>
            <a:gdLst>
              <a:gd name="connsiteX0" fmla="*/ 0 w 1136073"/>
              <a:gd name="connsiteY0" fmla="*/ 0 h 748146"/>
              <a:gd name="connsiteX1" fmla="*/ 1136073 w 1136073"/>
              <a:gd name="connsiteY1" fmla="*/ 748146 h 74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6073" h="748146">
                <a:moveTo>
                  <a:pt x="0" y="0"/>
                </a:moveTo>
                <a:lnTo>
                  <a:pt x="1136073" y="748146"/>
                </a:lnTo>
              </a:path>
            </a:pathLst>
          </a:custGeom>
          <a:ln w="19050">
            <a:solidFill>
              <a:schemeClr val="tx1"/>
            </a:solidFill>
          </a:ln>
          <a:effectLst>
            <a:outerShdw dist="50800" sx="1000" sy="1000" algn="ctr" rotWithShape="0">
              <a:srgbClr val="000000">
                <a:alpha val="1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Freeform 23"/>
          <p:cNvSpPr/>
          <p:nvPr/>
        </p:nvSpPr>
        <p:spPr bwMode="auto">
          <a:xfrm>
            <a:off x="1308100" y="4454525"/>
            <a:ext cx="1423988" cy="347663"/>
          </a:xfrm>
          <a:custGeom>
            <a:avLst/>
            <a:gdLst>
              <a:gd name="connsiteX0" fmla="*/ 0 w 1080655"/>
              <a:gd name="connsiteY0" fmla="*/ 0 h 249382"/>
              <a:gd name="connsiteX1" fmla="*/ 471055 w 1080655"/>
              <a:gd name="connsiteY1" fmla="*/ 221673 h 249382"/>
              <a:gd name="connsiteX2" fmla="*/ 1080655 w 1080655"/>
              <a:gd name="connsiteY2" fmla="*/ 166254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0655" h="249382">
                <a:moveTo>
                  <a:pt x="0" y="0"/>
                </a:moveTo>
                <a:cubicBezTo>
                  <a:pt x="145473" y="96982"/>
                  <a:pt x="290946" y="193964"/>
                  <a:pt x="471055" y="221673"/>
                </a:cubicBezTo>
                <a:cubicBezTo>
                  <a:pt x="651164" y="249382"/>
                  <a:pt x="865909" y="207818"/>
                  <a:pt x="1080655" y="166254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stCxn id="13" idx="2"/>
          </p:cNvCxnSpPr>
          <p:nvPr/>
        </p:nvCxnSpPr>
        <p:spPr bwMode="auto">
          <a:xfrm flipH="1">
            <a:off x="2741613" y="3797300"/>
            <a:ext cx="63500" cy="763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852613" y="1254125"/>
            <a:ext cx="560387" cy="523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52450" y="2282825"/>
            <a:ext cx="560388" cy="522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730625" y="2287588"/>
            <a:ext cx="558800" cy="523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748088" y="3892550"/>
            <a:ext cx="558800" cy="522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776538" y="3648075"/>
            <a:ext cx="558800" cy="523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286000" y="2462213"/>
            <a:ext cx="558800" cy="523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620838" y="3548063"/>
            <a:ext cx="560387" cy="522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0" name="Rectangle 69"/>
          <p:cNvSpPr/>
          <p:nvPr/>
        </p:nvSpPr>
        <p:spPr>
          <a:xfrm>
            <a:off x="931863" y="4460875"/>
            <a:ext cx="560387" cy="523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584450" y="4103688"/>
            <a:ext cx="558800" cy="523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4884738" y="1274763"/>
            <a:ext cx="3762375" cy="3467100"/>
            <a:chOff x="4884917" y="1274003"/>
            <a:chExt cx="3762375" cy="3467854"/>
          </a:xfrm>
        </p:grpSpPr>
        <p:sp>
          <p:nvSpPr>
            <p:cNvPr id="172" name="Rectangle 171"/>
            <p:cNvSpPr/>
            <p:nvPr/>
          </p:nvSpPr>
          <p:spPr>
            <a:xfrm>
              <a:off x="4980167" y="2241000"/>
              <a:ext cx="558800" cy="5239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8086904" y="3844724"/>
              <a:ext cx="560388" cy="5239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6086654" y="1274003"/>
              <a:ext cx="512763" cy="4176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7978954" y="2059986"/>
              <a:ext cx="560388" cy="5239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6220004" y="4219455"/>
              <a:ext cx="558800" cy="5224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4884917" y="3989218"/>
              <a:ext cx="558800" cy="5239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6816904" y="3528743"/>
              <a:ext cx="558800" cy="5239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5546904" y="3398540"/>
              <a:ext cx="519113" cy="3985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6386692" y="2437893"/>
              <a:ext cx="441325" cy="4874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5297488" y="1751013"/>
            <a:ext cx="2789237" cy="3473450"/>
            <a:chOff x="5298149" y="1750477"/>
            <a:chExt cx="2788755" cy="3473226"/>
          </a:xfrm>
        </p:grpSpPr>
        <p:sp>
          <p:nvSpPr>
            <p:cNvPr id="143" name="Freeform 142"/>
            <p:cNvSpPr/>
            <p:nvPr/>
          </p:nvSpPr>
          <p:spPr>
            <a:xfrm rot="7558887">
              <a:off x="6671094" y="3093488"/>
              <a:ext cx="92069" cy="1333270"/>
            </a:xfrm>
            <a:custGeom>
              <a:avLst/>
              <a:gdLst>
                <a:gd name="connsiteX0" fmla="*/ 0 w 69273"/>
                <a:gd name="connsiteY0" fmla="*/ 0 h 955964"/>
                <a:gd name="connsiteX1" fmla="*/ 69273 w 69273"/>
                <a:gd name="connsiteY1" fmla="*/ 955964 h 95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273" h="955964">
                  <a:moveTo>
                    <a:pt x="0" y="0"/>
                  </a:moveTo>
                  <a:lnTo>
                    <a:pt x="69273" y="955964"/>
                  </a:lnTo>
                </a:path>
              </a:pathLst>
            </a:cu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9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 rot="7558887">
              <a:off x="6439283" y="3953841"/>
              <a:ext cx="1496916" cy="1042807"/>
            </a:xfrm>
            <a:custGeom>
              <a:avLst/>
              <a:gdLst>
                <a:gd name="connsiteX0" fmla="*/ 0 w 1136073"/>
                <a:gd name="connsiteY0" fmla="*/ 0 h 748146"/>
                <a:gd name="connsiteX1" fmla="*/ 1136073 w 1136073"/>
                <a:gd name="connsiteY1" fmla="*/ 748146 h 748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36073" h="748146">
                  <a:moveTo>
                    <a:pt x="0" y="0"/>
                  </a:moveTo>
                  <a:lnTo>
                    <a:pt x="1136073" y="748146"/>
                  </a:lnTo>
                </a:path>
              </a:pathLst>
            </a:cu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9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47" name="Straight Connector 146"/>
            <p:cNvCxnSpPr/>
            <p:nvPr/>
          </p:nvCxnSpPr>
          <p:spPr>
            <a:xfrm rot="7558887" flipH="1">
              <a:off x="5760028" y="2769628"/>
              <a:ext cx="65083" cy="76345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0" idx="1"/>
              <a:endCxn id="0" idx="0"/>
            </p:cNvCxnSpPr>
            <p:nvPr/>
          </p:nvCxnSpPr>
          <p:spPr>
            <a:xfrm rot="16200000" flipH="1">
              <a:off x="6839308" y="1352121"/>
              <a:ext cx="682581" cy="147929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0" idx="4"/>
              <a:endCxn id="0" idx="0"/>
            </p:cNvCxnSpPr>
            <p:nvPr/>
          </p:nvCxnSpPr>
          <p:spPr>
            <a:xfrm rot="16200000" flipH="1">
              <a:off x="6254404" y="2092583"/>
              <a:ext cx="877831" cy="412679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0" idx="2"/>
              <a:endCxn id="0" idx="0"/>
            </p:cNvCxnSpPr>
            <p:nvPr/>
          </p:nvCxnSpPr>
          <p:spPr>
            <a:xfrm rot="10800000" flipV="1">
              <a:off x="5436237" y="1794924"/>
              <a:ext cx="985668" cy="98894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>
              <a:stCxn id="0" idx="3"/>
              <a:endCxn id="0" idx="1"/>
            </p:cNvCxnSpPr>
            <p:nvPr/>
          </p:nvCxnSpPr>
          <p:spPr>
            <a:xfrm rot="5400000">
              <a:off x="4825100" y="3364865"/>
              <a:ext cx="1038158" cy="92059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342591" y="4023630"/>
              <a:ext cx="974557" cy="69845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16200000" flipH="1">
              <a:off x="5599653" y="3898242"/>
              <a:ext cx="1266743" cy="301573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>
              <a:off x="6877358" y="3020425"/>
              <a:ext cx="1474692" cy="547593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0" idx="7"/>
              <a:endCxn id="0" idx="2"/>
            </p:cNvCxnSpPr>
            <p:nvPr/>
          </p:nvCxnSpPr>
          <p:spPr>
            <a:xfrm rot="5400000" flipH="1" flipV="1">
              <a:off x="7270263" y="2171980"/>
              <a:ext cx="260333" cy="90948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0" idx="3"/>
              <a:endCxn id="0" idx="2"/>
            </p:cNvCxnSpPr>
            <p:nvPr/>
          </p:nvCxnSpPr>
          <p:spPr>
            <a:xfrm rot="5400000" flipH="1" flipV="1">
              <a:off x="6141726" y="2719625"/>
              <a:ext cx="609561" cy="77297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16200000" flipH="1">
              <a:off x="7244001" y="3263273"/>
              <a:ext cx="1577873" cy="107931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0" idx="6"/>
              <a:endCxn id="0" idx="2"/>
            </p:cNvCxnSpPr>
            <p:nvPr/>
          </p:nvCxnSpPr>
          <p:spPr>
            <a:xfrm>
              <a:off x="7375827" y="4112525"/>
              <a:ext cx="615844" cy="1428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dist="50800" sx="1000" sy="1000" algn="ctr" rotWithShape="0">
                <a:srgbClr val="000000">
                  <a:alpha val="18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9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Point-Set Embedding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23938" y="4919663"/>
            <a:ext cx="2673350" cy="5810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Graph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5624513" y="4906963"/>
            <a:ext cx="2590800" cy="5953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4903788" y="4891088"/>
            <a:ext cx="3505200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Point-Set Embedding of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</a:p>
        </p:txBody>
      </p:sp>
      <p:grpSp>
        <p:nvGrpSpPr>
          <p:cNvPr id="3103" name="Group 9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1" name="Rectangle 100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73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  <p:sp>
        <p:nvSpPr>
          <p:cNvPr id="75" name="Rectangle 9"/>
          <p:cNvSpPr>
            <a:spLocks noChangeArrowheads="1"/>
          </p:cNvSpPr>
          <p:nvPr/>
        </p:nvSpPr>
        <p:spPr bwMode="auto">
          <a:xfrm>
            <a:off x="0" y="5614988"/>
            <a:ext cx="9144000" cy="971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cs typeface="+mn-cs"/>
              </a:rPr>
              <a:t>Vertices are mapped to points, edges are drawn as straight-line segments</a:t>
            </a:r>
            <a:endParaRPr lang="en-US" dirty="0">
              <a:cs typeface="+mn-cs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040924" y="330152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Oval 75"/>
          <p:cNvSpPr/>
          <p:nvPr/>
        </p:nvSpPr>
        <p:spPr bwMode="auto">
          <a:xfrm>
            <a:off x="6833404" y="273764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 bwMode="auto">
          <a:xfrm>
            <a:off x="6421924" y="173180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Oval 77"/>
          <p:cNvSpPr/>
          <p:nvPr/>
        </p:nvSpPr>
        <p:spPr bwMode="auto">
          <a:xfrm>
            <a:off x="5370364" y="278336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Oval 78"/>
          <p:cNvSpPr/>
          <p:nvPr/>
        </p:nvSpPr>
        <p:spPr bwMode="auto">
          <a:xfrm>
            <a:off x="5278924" y="391112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Oval 79"/>
          <p:cNvSpPr/>
          <p:nvPr/>
        </p:nvSpPr>
        <p:spPr bwMode="auto">
          <a:xfrm>
            <a:off x="6300004" y="462740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7244884" y="404828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688124" y="455120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7991644" y="406352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7854484" y="243284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Oval 84"/>
          <p:cNvSpPr/>
          <p:nvPr/>
        </p:nvSpPr>
        <p:spPr bwMode="auto">
          <a:xfrm>
            <a:off x="2718604" y="374348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Oval 85"/>
          <p:cNvSpPr/>
          <p:nvPr/>
        </p:nvSpPr>
        <p:spPr bwMode="auto">
          <a:xfrm>
            <a:off x="3693964" y="269192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Oval 86"/>
          <p:cNvSpPr/>
          <p:nvPr/>
        </p:nvSpPr>
        <p:spPr bwMode="auto">
          <a:xfrm>
            <a:off x="2596684" y="237188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Oval 87"/>
          <p:cNvSpPr/>
          <p:nvPr/>
        </p:nvSpPr>
        <p:spPr bwMode="auto">
          <a:xfrm>
            <a:off x="2215684" y="173180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905044" y="275288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Oval 89"/>
          <p:cNvSpPr/>
          <p:nvPr/>
        </p:nvSpPr>
        <p:spPr bwMode="auto">
          <a:xfrm>
            <a:off x="1773724" y="340820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 bwMode="auto">
          <a:xfrm>
            <a:off x="1209844" y="4383568"/>
            <a:ext cx="131275" cy="12747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2773363" y="2773363"/>
            <a:ext cx="1236662" cy="1828800"/>
          </a:xfrm>
          <a:custGeom>
            <a:avLst/>
            <a:gdLst>
              <a:gd name="connsiteX0" fmla="*/ 0 w 1236980"/>
              <a:gd name="connsiteY0" fmla="*/ 1828800 h 1828800"/>
              <a:gd name="connsiteX1" fmla="*/ 1066800 w 1236980"/>
              <a:gd name="connsiteY1" fmla="*/ 1219200 h 1828800"/>
              <a:gd name="connsiteX2" fmla="*/ 1021080 w 1236980"/>
              <a:gd name="connsiteY2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6980" h="1828800">
                <a:moveTo>
                  <a:pt x="0" y="1828800"/>
                </a:moveTo>
                <a:cubicBezTo>
                  <a:pt x="448310" y="1676400"/>
                  <a:pt x="896620" y="1524000"/>
                  <a:pt x="1066800" y="1219200"/>
                </a:cubicBezTo>
                <a:cubicBezTo>
                  <a:pt x="1236980" y="914400"/>
                  <a:pt x="1129030" y="457200"/>
                  <a:pt x="102108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Freeform 99"/>
          <p:cNvSpPr/>
          <p:nvPr/>
        </p:nvSpPr>
        <p:spPr bwMode="auto">
          <a:xfrm>
            <a:off x="1001713" y="1766888"/>
            <a:ext cx="1241425" cy="1042987"/>
          </a:xfrm>
          <a:custGeom>
            <a:avLst/>
            <a:gdLst>
              <a:gd name="connsiteX0" fmla="*/ 0 w 942109"/>
              <a:gd name="connsiteY0" fmla="*/ 748145 h 748145"/>
              <a:gd name="connsiteX1" fmla="*/ 415636 w 942109"/>
              <a:gd name="connsiteY1" fmla="*/ 263236 h 748145"/>
              <a:gd name="connsiteX2" fmla="*/ 942109 w 942109"/>
              <a:gd name="connsiteY2" fmla="*/ 0 h 748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2109" h="748145">
                <a:moveTo>
                  <a:pt x="0" y="748145"/>
                </a:moveTo>
                <a:cubicBezTo>
                  <a:pt x="129309" y="568036"/>
                  <a:pt x="258618" y="387927"/>
                  <a:pt x="415636" y="263236"/>
                </a:cubicBezTo>
                <a:cubicBezTo>
                  <a:pt x="572654" y="138545"/>
                  <a:pt x="757381" y="69272"/>
                  <a:pt x="942109" y="0"/>
                </a:cubicBezTo>
              </a:path>
            </a:pathLst>
          </a:custGeom>
          <a:ln w="31750">
            <a:solidFill>
              <a:srgbClr val="FF0000"/>
            </a:solidFill>
          </a:ln>
          <a:effectLst>
            <a:outerShdw dist="50800" sx="1000" sy="1000" algn="ctr" rotWithShape="0">
              <a:srgbClr val="000000">
                <a:alpha val="19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rot="16200000" flipH="1">
            <a:off x="7251700" y="3241676"/>
            <a:ext cx="1577975" cy="107950"/>
          </a:xfrm>
          <a:prstGeom prst="line">
            <a:avLst/>
          </a:prstGeom>
          <a:ln w="31750">
            <a:solidFill>
              <a:srgbClr val="FF0000"/>
            </a:solidFill>
          </a:ln>
          <a:effectLst>
            <a:outerShdw dist="50800" sx="1000" sy="1000" algn="ctr" rotWithShape="0">
              <a:srgbClr val="000000">
                <a:alpha val="1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97" grpId="0" animBg="1"/>
      <p:bldP spid="96" grpId="0" animBg="1"/>
      <p:bldP spid="225" grpId="0" animBg="1"/>
      <p:bldP spid="10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Idea</a:t>
            </a:r>
          </a:p>
        </p:txBody>
      </p:sp>
      <p:cxnSp>
        <p:nvCxnSpPr>
          <p:cNvPr id="6" name="Straight Connector 5"/>
          <p:cNvCxnSpPr>
            <a:stCxn id="19" idx="2"/>
          </p:cNvCxnSpPr>
          <p:nvPr/>
        </p:nvCxnSpPr>
        <p:spPr>
          <a:xfrm flipH="1" flipV="1">
            <a:off x="2479675" y="1790700"/>
            <a:ext cx="1620838" cy="282733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9" idx="2"/>
          </p:cNvCxnSpPr>
          <p:nvPr/>
        </p:nvCxnSpPr>
        <p:spPr>
          <a:xfrm flipH="1" flipV="1">
            <a:off x="895350" y="2719388"/>
            <a:ext cx="3205163" cy="189865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9" idx="2"/>
          </p:cNvCxnSpPr>
          <p:nvPr/>
        </p:nvCxnSpPr>
        <p:spPr>
          <a:xfrm flipH="1" flipV="1">
            <a:off x="509588" y="3170238"/>
            <a:ext cx="3590925" cy="144780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2934729" y="17277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4066107" y="459493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58788" y="1751013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>
            <a:stCxn id="19" idx="2"/>
          </p:cNvCxnSpPr>
          <p:nvPr/>
        </p:nvCxnSpPr>
        <p:spPr>
          <a:xfrm flipH="1" flipV="1">
            <a:off x="1951038" y="2100263"/>
            <a:ext cx="2149475" cy="2517775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439504" y="34945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2082325" y="33860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3275695" y="324657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1911843" y="3727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2717755" y="306060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2454283" y="364953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2417763" y="2687638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140075" y="167481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00025" y="3406775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462213" y="3587750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3095625" y="3233738"/>
            <a:ext cx="473075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1754188" y="3055938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1503363" y="3543300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557338" y="1798638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366713" y="2857500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11375" y="1646238"/>
            <a:ext cx="473075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33413" y="2243138"/>
            <a:ext cx="879475" cy="4619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,u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5072063" y="2130425"/>
          <a:ext cx="376078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168"/>
                <a:gridCol w="752168"/>
                <a:gridCol w="752168"/>
                <a:gridCol w="752168"/>
                <a:gridCol w="75216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baseline="-25000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Rectangle 63"/>
          <p:cNvSpPr/>
          <p:nvPr/>
        </p:nvSpPr>
        <p:spPr>
          <a:xfrm>
            <a:off x="4068763" y="2135188"/>
            <a:ext cx="989012" cy="928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c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216400" y="4573588"/>
            <a:ext cx="366713" cy="230187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Sort the points according to their slopes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6791325" y="3038475"/>
            <a:ext cx="992188" cy="334963"/>
            <a:chOff x="2732050" y="5910146"/>
            <a:chExt cx="992457" cy="334537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2743166" y="6222486"/>
              <a:ext cx="981341" cy="79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V="1">
              <a:off x="3556419" y="6067102"/>
              <a:ext cx="301241" cy="9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rot="16200000" flipV="1">
              <a:off x="2570340" y="6071856"/>
              <a:ext cx="334537" cy="111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0" y="5089525"/>
            <a:ext cx="9144000" cy="14779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We use this array A</a:t>
            </a:r>
            <a:r>
              <a:rPr lang="en-US" baseline="-25000" dirty="0">
                <a:solidFill>
                  <a:schemeClr val="tx1"/>
                </a:solidFill>
              </a:rPr>
              <a:t>c</a:t>
            </a:r>
            <a:r>
              <a:rPr lang="en-US" dirty="0">
                <a:solidFill>
                  <a:schemeClr val="tx1"/>
                </a:solidFill>
              </a:rPr>
              <a:t> to find 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the number of </a:t>
            </a:r>
            <a:r>
              <a:rPr lang="en-US" b="1" dirty="0">
                <a:solidFill>
                  <a:schemeClr val="tx1"/>
                </a:solidFill>
              </a:rPr>
              <a:t>points above</a:t>
            </a:r>
            <a:r>
              <a:rPr lang="en-US" dirty="0">
                <a:solidFill>
                  <a:schemeClr val="tx1"/>
                </a:solidFill>
              </a:rPr>
              <a:t> or </a:t>
            </a:r>
          </a:p>
          <a:p>
            <a:pPr marL="111125" lvl="3" algn="ctr">
              <a:defRPr/>
            </a:pPr>
            <a:r>
              <a:rPr lang="en-US" b="1" dirty="0">
                <a:solidFill>
                  <a:schemeClr val="tx1"/>
                </a:solidFill>
              </a:rPr>
              <a:t>below</a:t>
            </a:r>
            <a:r>
              <a:rPr lang="en-US" dirty="0">
                <a:solidFill>
                  <a:schemeClr val="tx1"/>
                </a:solidFill>
              </a:rPr>
              <a:t> the slope of a point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1572" name="Group 39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41" name="Rectangle 40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43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59" grpId="0"/>
      <p:bldP spid="60" grpId="0"/>
      <p:bldP spid="64" grpId="0"/>
      <p:bldP spid="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Counting Number of Points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196212" y="175061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8327590" y="461779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19638" y="177323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4700987" y="35174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343808" y="34089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537178" y="326944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6173326" y="37498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979238" y="30834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6715766" y="367240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6678613" y="2709863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400925" y="16970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460875" y="342900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723063" y="3609975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356475" y="3255963"/>
            <a:ext cx="473075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015038" y="3078163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764213" y="3565525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477250" y="4597400"/>
            <a:ext cx="368300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cxnSp>
        <p:nvCxnSpPr>
          <p:cNvPr id="55" name="Straight Connector 54"/>
          <p:cNvCxnSpPr>
            <a:endCxn id="0" idx="0"/>
          </p:cNvCxnSpPr>
          <p:nvPr/>
        </p:nvCxnSpPr>
        <p:spPr>
          <a:xfrm rot="10800000">
            <a:off x="6761163" y="3671888"/>
            <a:ext cx="1600200" cy="96837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719638" y="3524250"/>
            <a:ext cx="2074862" cy="16192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22" idx="1"/>
          </p:cNvCxnSpPr>
          <p:nvPr/>
        </p:nvCxnSpPr>
        <p:spPr>
          <a:xfrm rot="5400000">
            <a:off x="5998369" y="2537619"/>
            <a:ext cx="1952625" cy="503237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67" name="Group 25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27" name="Rectangle 2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29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/>
          <p:cNvSpPr/>
          <p:nvPr/>
        </p:nvSpPr>
        <p:spPr>
          <a:xfrm>
            <a:off x="5581650" y="1852613"/>
            <a:ext cx="1609725" cy="1790700"/>
          </a:xfrm>
          <a:custGeom>
            <a:avLst/>
            <a:gdLst>
              <a:gd name="connsiteX0" fmla="*/ 1159099 w 1609859"/>
              <a:gd name="connsiteY0" fmla="*/ 1790163 h 1790163"/>
              <a:gd name="connsiteX1" fmla="*/ 0 w 1609859"/>
              <a:gd name="connsiteY1" fmla="*/ 1094704 h 1790163"/>
              <a:gd name="connsiteX2" fmla="*/ 1609859 w 1609859"/>
              <a:gd name="connsiteY2" fmla="*/ 0 h 1790163"/>
              <a:gd name="connsiteX3" fmla="*/ 1159099 w 1609859"/>
              <a:gd name="connsiteY3" fmla="*/ 1790163 h 1790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9859" h="1790163">
                <a:moveTo>
                  <a:pt x="1159099" y="1790163"/>
                </a:moveTo>
                <a:lnTo>
                  <a:pt x="0" y="1094704"/>
                </a:lnTo>
                <a:lnTo>
                  <a:pt x="1609859" y="0"/>
                </a:lnTo>
                <a:lnTo>
                  <a:pt x="1159099" y="1790163"/>
                </a:lnTo>
                <a:close/>
              </a:path>
            </a:pathLst>
          </a:custGeom>
          <a:solidFill>
            <a:schemeClr val="accent1">
              <a:lumMod val="75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780213" y="1839913"/>
            <a:ext cx="1235075" cy="1906587"/>
          </a:xfrm>
          <a:custGeom>
            <a:avLst/>
            <a:gdLst>
              <a:gd name="connsiteX0" fmla="*/ 0 w 1236372"/>
              <a:gd name="connsiteY0" fmla="*/ 1815921 h 1906073"/>
              <a:gd name="connsiteX1" fmla="*/ 476519 w 1236372"/>
              <a:gd name="connsiteY1" fmla="*/ 38637 h 1906073"/>
              <a:gd name="connsiteX2" fmla="*/ 489398 w 1236372"/>
              <a:gd name="connsiteY2" fmla="*/ 0 h 1906073"/>
              <a:gd name="connsiteX3" fmla="*/ 1236372 w 1236372"/>
              <a:gd name="connsiteY3" fmla="*/ 1906073 h 1906073"/>
              <a:gd name="connsiteX4" fmla="*/ 0 w 1236372"/>
              <a:gd name="connsiteY4" fmla="*/ 1815921 h 190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6372" h="1906073">
                <a:moveTo>
                  <a:pt x="0" y="1815921"/>
                </a:moveTo>
                <a:lnTo>
                  <a:pt x="476519" y="38637"/>
                </a:lnTo>
                <a:lnTo>
                  <a:pt x="489398" y="0"/>
                </a:lnTo>
                <a:lnTo>
                  <a:pt x="1236372" y="1906073"/>
                </a:lnTo>
                <a:lnTo>
                  <a:pt x="0" y="181592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770438" y="3011488"/>
            <a:ext cx="1841500" cy="631825"/>
          </a:xfrm>
          <a:custGeom>
            <a:avLst/>
            <a:gdLst>
              <a:gd name="connsiteX0" fmla="*/ 1841679 w 1841679"/>
              <a:gd name="connsiteY0" fmla="*/ 631065 h 631065"/>
              <a:gd name="connsiteX1" fmla="*/ 746975 w 1841679"/>
              <a:gd name="connsiteY1" fmla="*/ 0 h 631065"/>
              <a:gd name="connsiteX2" fmla="*/ 0 w 1841679"/>
              <a:gd name="connsiteY2" fmla="*/ 489398 h 631065"/>
              <a:gd name="connsiteX3" fmla="*/ 1841679 w 1841679"/>
              <a:gd name="connsiteY3" fmla="*/ 631065 h 63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679" h="631065">
                <a:moveTo>
                  <a:pt x="1841679" y="631065"/>
                </a:moveTo>
                <a:lnTo>
                  <a:pt x="746975" y="0"/>
                </a:lnTo>
                <a:lnTo>
                  <a:pt x="0" y="489398"/>
                </a:lnTo>
                <a:lnTo>
                  <a:pt x="1841679" y="631065"/>
                </a:lnTo>
                <a:close/>
              </a:path>
            </a:pathLst>
          </a:custGeom>
          <a:solidFill>
            <a:srgbClr val="FF99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873625" y="3565525"/>
            <a:ext cx="1803400" cy="528638"/>
          </a:xfrm>
          <a:custGeom>
            <a:avLst/>
            <a:gdLst>
              <a:gd name="connsiteX0" fmla="*/ 0 w 1803042"/>
              <a:gd name="connsiteY0" fmla="*/ 0 h 528034"/>
              <a:gd name="connsiteX1" fmla="*/ 1712890 w 1803042"/>
              <a:gd name="connsiteY1" fmla="*/ 528034 h 528034"/>
              <a:gd name="connsiteX2" fmla="*/ 1803042 w 1803042"/>
              <a:gd name="connsiteY2" fmla="*/ 154547 h 528034"/>
              <a:gd name="connsiteX3" fmla="*/ 0 w 1803042"/>
              <a:gd name="connsiteY3" fmla="*/ 0 h 528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3042" h="528034">
                <a:moveTo>
                  <a:pt x="0" y="0"/>
                </a:moveTo>
                <a:lnTo>
                  <a:pt x="1712890" y="528034"/>
                </a:lnTo>
                <a:lnTo>
                  <a:pt x="1803042" y="154547"/>
                </a:lnTo>
                <a:lnTo>
                  <a:pt x="0" y="0"/>
                </a:lnTo>
                <a:close/>
              </a:path>
            </a:pathLst>
          </a:custGeom>
          <a:solidFill>
            <a:srgbClr val="7030A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664325" y="3733800"/>
            <a:ext cx="1519238" cy="849313"/>
          </a:xfrm>
          <a:custGeom>
            <a:avLst/>
            <a:gdLst>
              <a:gd name="connsiteX0" fmla="*/ 103030 w 1519707"/>
              <a:gd name="connsiteY0" fmla="*/ 0 h 850006"/>
              <a:gd name="connsiteX1" fmla="*/ 0 w 1519707"/>
              <a:gd name="connsiteY1" fmla="*/ 399245 h 850006"/>
              <a:gd name="connsiteX2" fmla="*/ 1519707 w 1519707"/>
              <a:gd name="connsiteY2" fmla="*/ 850006 h 850006"/>
              <a:gd name="connsiteX3" fmla="*/ 103030 w 1519707"/>
              <a:gd name="connsiteY3" fmla="*/ 0 h 85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9707" h="850006">
                <a:moveTo>
                  <a:pt x="103030" y="0"/>
                </a:moveTo>
                <a:lnTo>
                  <a:pt x="0" y="399245"/>
                </a:lnTo>
                <a:lnTo>
                  <a:pt x="1519707" y="850006"/>
                </a:lnTo>
                <a:lnTo>
                  <a:pt x="103030" y="0"/>
                </a:lnTo>
                <a:close/>
              </a:path>
            </a:pathLst>
          </a:cu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921500" y="3733800"/>
            <a:ext cx="1416050" cy="849313"/>
          </a:xfrm>
          <a:custGeom>
            <a:avLst/>
            <a:gdLst>
              <a:gd name="connsiteX0" fmla="*/ 0 w 1416676"/>
              <a:gd name="connsiteY0" fmla="*/ 0 h 850006"/>
              <a:gd name="connsiteX1" fmla="*/ 1416676 w 1416676"/>
              <a:gd name="connsiteY1" fmla="*/ 850006 h 850006"/>
              <a:gd name="connsiteX2" fmla="*/ 1133341 w 1416676"/>
              <a:gd name="connsiteY2" fmla="*/ 103031 h 850006"/>
              <a:gd name="connsiteX3" fmla="*/ 0 w 1416676"/>
              <a:gd name="connsiteY3" fmla="*/ 0 h 85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676" h="850006">
                <a:moveTo>
                  <a:pt x="0" y="0"/>
                </a:moveTo>
                <a:lnTo>
                  <a:pt x="1416676" y="850006"/>
                </a:lnTo>
                <a:lnTo>
                  <a:pt x="1133341" y="103031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Counting Number of Points</a:t>
            </a:r>
          </a:p>
        </p:txBody>
      </p:sp>
      <p:cxnSp>
        <p:nvCxnSpPr>
          <p:cNvPr id="7" name="Straight Connector 6"/>
          <p:cNvCxnSpPr>
            <a:stCxn id="0" idx="0"/>
          </p:cNvCxnSpPr>
          <p:nvPr/>
        </p:nvCxnSpPr>
        <p:spPr>
          <a:xfrm rot="16200000" flipV="1">
            <a:off x="5493544" y="2404269"/>
            <a:ext cx="930275" cy="1604963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 bwMode="auto">
          <a:xfrm>
            <a:off x="7196212" y="175061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8327590" y="461779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19638" y="177323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4700987" y="35174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343808" y="34089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537178" y="326944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6173326" y="37498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979238" y="30834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6715766" y="367240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6678613" y="2709863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400925" y="16970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460875" y="342900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723063" y="3609975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356475" y="3255963"/>
            <a:ext cx="473075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015038" y="3078163"/>
            <a:ext cx="471487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764213" y="3565525"/>
            <a:ext cx="471487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477250" y="4597400"/>
            <a:ext cx="368300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cxnSp>
        <p:nvCxnSpPr>
          <p:cNvPr id="31" name="Straight Connector 30"/>
          <p:cNvCxnSpPr>
            <a:stCxn id="0" idx="0"/>
          </p:cNvCxnSpPr>
          <p:nvPr/>
        </p:nvCxnSpPr>
        <p:spPr>
          <a:xfrm rot="16200000" flipH="1">
            <a:off x="7596982" y="2836069"/>
            <a:ext cx="166687" cy="18383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0" idx="0"/>
          </p:cNvCxnSpPr>
          <p:nvPr/>
        </p:nvCxnSpPr>
        <p:spPr>
          <a:xfrm rot="16200000" flipH="1" flipV="1">
            <a:off x="6161088" y="4008438"/>
            <a:ext cx="936625" cy="2635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0" y="5499100"/>
            <a:ext cx="9144000" cy="1068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The interior of the convex hull is divided into 9 disjoint regions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Identify the disjoint regions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121525" y="28384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737350" y="38671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513638" y="3813175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143625" y="2763838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6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749925" y="3565525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8" name="Text Box 175"/>
          <p:cNvSpPr txBox="1">
            <a:spLocks noChangeArrowheads="1"/>
          </p:cNvSpPr>
          <p:nvPr/>
        </p:nvSpPr>
        <p:spPr bwMode="auto">
          <a:xfrm>
            <a:off x="8166100" y="3263900"/>
            <a:ext cx="56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9</a:t>
            </a:r>
          </a:p>
        </p:txBody>
      </p:sp>
      <p:sp>
        <p:nvSpPr>
          <p:cNvPr id="49" name="Text Box 175"/>
          <p:cNvSpPr txBox="1">
            <a:spLocks noChangeArrowheads="1"/>
          </p:cNvSpPr>
          <p:nvPr/>
        </p:nvSpPr>
        <p:spPr bwMode="auto">
          <a:xfrm>
            <a:off x="5105400" y="2216150"/>
            <a:ext cx="590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7</a:t>
            </a:r>
          </a:p>
        </p:txBody>
      </p:sp>
      <p:sp>
        <p:nvSpPr>
          <p:cNvPr id="51" name="Text Box 175"/>
          <p:cNvSpPr txBox="1">
            <a:spLocks noChangeArrowheads="1"/>
          </p:cNvSpPr>
          <p:nvPr/>
        </p:nvSpPr>
        <p:spPr bwMode="auto">
          <a:xfrm>
            <a:off x="6535738" y="4330700"/>
            <a:ext cx="566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8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5321300" y="3179763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rot="10800000">
            <a:off x="6778625" y="3671888"/>
            <a:ext cx="1600200" cy="96837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737100" y="3524250"/>
            <a:ext cx="2073275" cy="16192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6015037" y="2538413"/>
            <a:ext cx="1952625" cy="5016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611" name="Group 54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56" name="Rectangle 55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58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19" grpId="0"/>
      <p:bldP spid="22" grpId="0"/>
      <p:bldP spid="23" grpId="0"/>
      <p:bldP spid="24" grpId="0"/>
      <p:bldP spid="25" grpId="0"/>
      <p:bldP spid="38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reeform 78"/>
          <p:cNvSpPr/>
          <p:nvPr/>
        </p:nvSpPr>
        <p:spPr>
          <a:xfrm>
            <a:off x="4743450" y="1771650"/>
            <a:ext cx="2486025" cy="1900238"/>
          </a:xfrm>
          <a:custGeom>
            <a:avLst/>
            <a:gdLst>
              <a:gd name="connsiteX0" fmla="*/ 0 w 2486025"/>
              <a:gd name="connsiteY0" fmla="*/ 1743075 h 1900238"/>
              <a:gd name="connsiteX1" fmla="*/ 1971675 w 2486025"/>
              <a:gd name="connsiteY1" fmla="*/ 1900238 h 1900238"/>
              <a:gd name="connsiteX2" fmla="*/ 2486025 w 2486025"/>
              <a:gd name="connsiteY2" fmla="*/ 0 h 1900238"/>
              <a:gd name="connsiteX3" fmla="*/ 0 w 2486025"/>
              <a:gd name="connsiteY3" fmla="*/ 1743075 h 1900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6025" h="1900238">
                <a:moveTo>
                  <a:pt x="0" y="1743075"/>
                </a:moveTo>
                <a:lnTo>
                  <a:pt x="1971675" y="1900238"/>
                </a:lnTo>
                <a:lnTo>
                  <a:pt x="2486025" y="0"/>
                </a:lnTo>
                <a:lnTo>
                  <a:pt x="0" y="1743075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6729413" y="1814513"/>
            <a:ext cx="1657350" cy="2857500"/>
          </a:xfrm>
          <a:custGeom>
            <a:avLst/>
            <a:gdLst>
              <a:gd name="connsiteX0" fmla="*/ 0 w 1657350"/>
              <a:gd name="connsiteY0" fmla="*/ 1843087 h 2857500"/>
              <a:gd name="connsiteX1" fmla="*/ 1657350 w 1657350"/>
              <a:gd name="connsiteY1" fmla="*/ 2857500 h 2857500"/>
              <a:gd name="connsiteX2" fmla="*/ 1657350 w 1657350"/>
              <a:gd name="connsiteY2" fmla="*/ 2857500 h 2857500"/>
              <a:gd name="connsiteX3" fmla="*/ 500062 w 1657350"/>
              <a:gd name="connsiteY3" fmla="*/ 0 h 2857500"/>
              <a:gd name="connsiteX4" fmla="*/ 0 w 1657350"/>
              <a:gd name="connsiteY4" fmla="*/ 1843087 h 285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350" h="2857500">
                <a:moveTo>
                  <a:pt x="0" y="1843087"/>
                </a:moveTo>
                <a:lnTo>
                  <a:pt x="1657350" y="2857500"/>
                </a:lnTo>
                <a:lnTo>
                  <a:pt x="1657350" y="2857500"/>
                </a:lnTo>
                <a:lnTo>
                  <a:pt x="500062" y="0"/>
                </a:lnTo>
                <a:lnTo>
                  <a:pt x="0" y="1843087"/>
                </a:lnTo>
                <a:close/>
              </a:path>
            </a:pathLst>
          </a:cu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686300" y="3514725"/>
            <a:ext cx="3671888" cy="1143000"/>
          </a:xfrm>
          <a:custGeom>
            <a:avLst/>
            <a:gdLst>
              <a:gd name="connsiteX0" fmla="*/ 57150 w 3671888"/>
              <a:gd name="connsiteY0" fmla="*/ 14288 h 1143000"/>
              <a:gd name="connsiteX1" fmla="*/ 3671888 w 3671888"/>
              <a:gd name="connsiteY1" fmla="*/ 1143000 h 1143000"/>
              <a:gd name="connsiteX2" fmla="*/ 2028825 w 3671888"/>
              <a:gd name="connsiteY2" fmla="*/ 185738 h 1143000"/>
              <a:gd name="connsiteX3" fmla="*/ 0 w 3671888"/>
              <a:gd name="connsiteY3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1888" h="1143000">
                <a:moveTo>
                  <a:pt x="57150" y="14288"/>
                </a:moveTo>
                <a:lnTo>
                  <a:pt x="3671888" y="1143000"/>
                </a:lnTo>
                <a:lnTo>
                  <a:pt x="2028825" y="185738"/>
                </a:lnTo>
                <a:lnTo>
                  <a:pt x="0" y="0"/>
                </a:lnTo>
              </a:path>
            </a:pathLst>
          </a:custGeom>
          <a:solidFill>
            <a:schemeClr val="bg2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Counting Number of Points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181891" y="17506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8313269" y="46177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05350" y="177323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4686666" y="351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329487" y="34089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522857" y="326943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6159005" y="374988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964917" y="308346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6701445" y="3672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7121525" y="28384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86638" y="16970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446588" y="3429000"/>
            <a:ext cx="179387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737350" y="38671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513638" y="3813175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143625" y="2763838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6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749925" y="3565525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462963" y="4597400"/>
            <a:ext cx="368300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5286375"/>
            <a:ext cx="9144000" cy="1281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7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6 </a:t>
            </a:r>
            <a:r>
              <a:rPr lang="en-US" dirty="0">
                <a:solidFill>
                  <a:schemeClr val="tx1"/>
                </a:solidFill>
              </a:rPr>
              <a:t>= 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8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 </a:t>
            </a:r>
            <a:r>
              <a:rPr lang="en-US" dirty="0">
                <a:solidFill>
                  <a:schemeClr val="tx1"/>
                </a:solidFill>
              </a:rPr>
              <a:t>= 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9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5 </a:t>
            </a:r>
            <a:r>
              <a:rPr lang="en-US" dirty="0">
                <a:solidFill>
                  <a:schemeClr val="tx1"/>
                </a:solidFill>
              </a:rPr>
              <a:t>= n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</a:p>
          <a:p>
            <a:pPr marL="111125" lvl="3" algn="ctr">
              <a:defRPr/>
            </a:pP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4616" name="Text Box 175"/>
          <p:cNvSpPr txBox="1">
            <a:spLocks noChangeArrowheads="1"/>
          </p:cNvSpPr>
          <p:nvPr/>
        </p:nvSpPr>
        <p:spPr bwMode="auto">
          <a:xfrm>
            <a:off x="8166100" y="3263900"/>
            <a:ext cx="56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9</a:t>
            </a:r>
          </a:p>
        </p:txBody>
      </p:sp>
      <p:sp>
        <p:nvSpPr>
          <p:cNvPr id="24617" name="Text Box 175"/>
          <p:cNvSpPr txBox="1">
            <a:spLocks noChangeArrowheads="1"/>
          </p:cNvSpPr>
          <p:nvPr/>
        </p:nvSpPr>
        <p:spPr bwMode="auto">
          <a:xfrm>
            <a:off x="5105400" y="2216150"/>
            <a:ext cx="590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7</a:t>
            </a:r>
          </a:p>
        </p:txBody>
      </p:sp>
      <p:sp>
        <p:nvSpPr>
          <p:cNvPr id="24618" name="Text Box 175"/>
          <p:cNvSpPr txBox="1">
            <a:spLocks noChangeArrowheads="1"/>
          </p:cNvSpPr>
          <p:nvPr/>
        </p:nvSpPr>
        <p:spPr bwMode="auto">
          <a:xfrm>
            <a:off x="6535738" y="4330700"/>
            <a:ext cx="566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8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321300" y="3179763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572250" y="3335338"/>
            <a:ext cx="1257300" cy="3222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= d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620713" y="322738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 bwMode="auto">
          <a:xfrm>
            <a:off x="387350" y="3200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2976563" y="44434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1922463" y="3314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1428750" y="43243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93" name="Oval 92"/>
          <p:cNvSpPr/>
          <p:nvPr/>
        </p:nvSpPr>
        <p:spPr bwMode="auto">
          <a:xfrm>
            <a:off x="2995517" y="4334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Oval 93"/>
          <p:cNvSpPr/>
          <p:nvPr/>
        </p:nvSpPr>
        <p:spPr bwMode="auto">
          <a:xfrm>
            <a:off x="1596014" y="41277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Oval 94"/>
          <p:cNvSpPr/>
          <p:nvPr/>
        </p:nvSpPr>
        <p:spPr bwMode="auto">
          <a:xfrm>
            <a:off x="2040396" y="36838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2090665" y="209720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612741" y="32233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642938" y="3289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2081213" y="2165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2081213" y="37179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1" name="Arc 100"/>
          <p:cNvSpPr/>
          <p:nvPr/>
        </p:nvSpPr>
        <p:spPr>
          <a:xfrm>
            <a:off x="957263" y="20462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630238" y="20050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1622425" y="37480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630238" y="32893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1636713" y="41910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Arc 105"/>
          <p:cNvSpPr/>
          <p:nvPr/>
        </p:nvSpPr>
        <p:spPr>
          <a:xfrm>
            <a:off x="615950" y="12207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2568530" y="33809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971485" y="29780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1561140" y="29315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1597025" y="29686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76388" y="20701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635000" y="29273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2138363" y="21637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603500" y="34194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092325" y="34337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138363" y="21177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2619375" y="30162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981325" y="30321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 bwMode="auto">
          <a:xfrm>
            <a:off x="1960563" y="17589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20" name="Freeform 119"/>
          <p:cNvSpPr/>
          <p:nvPr/>
        </p:nvSpPr>
        <p:spPr>
          <a:xfrm>
            <a:off x="604838" y="19923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2060575" y="20701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2" name="Rectangle 121"/>
          <p:cNvSpPr/>
          <p:nvPr/>
        </p:nvSpPr>
        <p:spPr bwMode="auto">
          <a:xfrm>
            <a:off x="2328863" y="31892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65463" y="2790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1266825" y="26876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125" name="Oval Callout 124"/>
          <p:cNvSpPr/>
          <p:nvPr/>
        </p:nvSpPr>
        <p:spPr>
          <a:xfrm>
            <a:off x="0" y="1597025"/>
            <a:ext cx="1114425" cy="882650"/>
          </a:xfrm>
          <a:prstGeom prst="wedgeEllipseCallout">
            <a:avLst>
              <a:gd name="adj1" fmla="val 102509"/>
              <a:gd name="adj2" fmla="val -2225"/>
            </a:avLst>
          </a:prstGeom>
          <a:solidFill>
            <a:srgbClr val="0070C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6" name="Oval Callout 125"/>
          <p:cNvSpPr/>
          <p:nvPr/>
        </p:nvSpPr>
        <p:spPr>
          <a:xfrm>
            <a:off x="0" y="4379913"/>
            <a:ext cx="1143000" cy="882650"/>
          </a:xfrm>
          <a:prstGeom prst="wedgeEllipseCallout">
            <a:avLst>
              <a:gd name="adj1" fmla="val 103350"/>
              <a:gd name="adj2" fmla="val 15914"/>
            </a:avLst>
          </a:prstGeom>
          <a:solidFill>
            <a:schemeClr val="bg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7" name="Oval Callout 126"/>
          <p:cNvSpPr/>
          <p:nvPr/>
        </p:nvSpPr>
        <p:spPr>
          <a:xfrm>
            <a:off x="3413125" y="18510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=2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Formulate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constraints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16200000" flipV="1">
            <a:off x="5493544" y="2404269"/>
            <a:ext cx="930275" cy="1604963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7596982" y="2836069"/>
            <a:ext cx="166687" cy="18383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6200000" flipH="1" flipV="1">
            <a:off x="6161088" y="4008438"/>
            <a:ext cx="936625" cy="2635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0800000">
            <a:off x="6778625" y="3671888"/>
            <a:ext cx="1600200" cy="96837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737100" y="3524250"/>
            <a:ext cx="2073275" cy="16192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6015037" y="2538413"/>
            <a:ext cx="1952625" cy="5016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84" name="Group 85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87" name="Rectangle 8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9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30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93"/>
          <p:cNvSpPr/>
          <p:nvPr/>
        </p:nvSpPr>
        <p:spPr>
          <a:xfrm>
            <a:off x="6672263" y="1857375"/>
            <a:ext cx="1714500" cy="2800350"/>
          </a:xfrm>
          <a:custGeom>
            <a:avLst/>
            <a:gdLst>
              <a:gd name="connsiteX0" fmla="*/ 585787 w 1714500"/>
              <a:gd name="connsiteY0" fmla="*/ 0 h 2800350"/>
              <a:gd name="connsiteX1" fmla="*/ 0 w 1714500"/>
              <a:gd name="connsiteY1" fmla="*/ 2286000 h 2800350"/>
              <a:gd name="connsiteX2" fmla="*/ 1714500 w 1714500"/>
              <a:gd name="connsiteY2" fmla="*/ 2800350 h 2800350"/>
              <a:gd name="connsiteX3" fmla="*/ 585787 w 1714500"/>
              <a:gd name="connsiteY3" fmla="*/ 0 h 280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500" h="2800350">
                <a:moveTo>
                  <a:pt x="585787" y="0"/>
                </a:moveTo>
                <a:lnTo>
                  <a:pt x="0" y="2286000"/>
                </a:lnTo>
                <a:lnTo>
                  <a:pt x="1714500" y="2800350"/>
                </a:lnTo>
                <a:lnTo>
                  <a:pt x="585787" y="0"/>
                </a:lnTo>
                <a:close/>
              </a:path>
            </a:pathLst>
          </a:cu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5998369" y="2537619"/>
            <a:ext cx="1952625" cy="503237"/>
          </a:xfrm>
          <a:prstGeom prst="line">
            <a:avLst/>
          </a:prstGeom>
          <a:ln w="2857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V="1">
            <a:off x="5477669" y="2404269"/>
            <a:ext cx="930275" cy="1604963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7581107" y="2836069"/>
            <a:ext cx="166687" cy="18383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H="1" flipV="1">
            <a:off x="6145213" y="4008438"/>
            <a:ext cx="936625" cy="263525"/>
          </a:xfrm>
          <a:prstGeom prst="line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Counting Number of Points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Formulate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linear equations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7181891" y="17506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8313269" y="46177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05350" y="177323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6329487" y="34089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22857" y="326943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6159005" y="374988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6964917" y="308346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6701445" y="3672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7121525" y="28384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386638" y="16970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737350" y="38671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513638" y="3813175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143625" y="2763838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6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749925" y="3565525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462963" y="4597400"/>
            <a:ext cx="368300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5638" name="Text Box 175"/>
          <p:cNvSpPr txBox="1">
            <a:spLocks noChangeArrowheads="1"/>
          </p:cNvSpPr>
          <p:nvPr/>
        </p:nvSpPr>
        <p:spPr bwMode="auto">
          <a:xfrm>
            <a:off x="8166100" y="3263900"/>
            <a:ext cx="56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9</a:t>
            </a:r>
          </a:p>
        </p:txBody>
      </p:sp>
      <p:sp>
        <p:nvSpPr>
          <p:cNvPr id="25639" name="Text Box 175"/>
          <p:cNvSpPr txBox="1">
            <a:spLocks noChangeArrowheads="1"/>
          </p:cNvSpPr>
          <p:nvPr/>
        </p:nvSpPr>
        <p:spPr bwMode="auto">
          <a:xfrm>
            <a:off x="5105400" y="2216150"/>
            <a:ext cx="590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7</a:t>
            </a:r>
          </a:p>
        </p:txBody>
      </p:sp>
      <p:sp>
        <p:nvSpPr>
          <p:cNvPr id="25640" name="Text Box 175"/>
          <p:cNvSpPr txBox="1">
            <a:spLocks noChangeArrowheads="1"/>
          </p:cNvSpPr>
          <p:nvPr/>
        </p:nvSpPr>
        <p:spPr bwMode="auto">
          <a:xfrm>
            <a:off x="6535738" y="4330700"/>
            <a:ext cx="566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8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300" y="3179763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572250" y="3335338"/>
            <a:ext cx="1257300" cy="3222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= d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0" y="5286375"/>
            <a:ext cx="9144000" cy="1281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7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6 </a:t>
            </a:r>
            <a:r>
              <a:rPr lang="en-US" dirty="0">
                <a:solidFill>
                  <a:schemeClr val="tx1"/>
                </a:solidFill>
              </a:rPr>
              <a:t>= 2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9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 </a:t>
            </a:r>
            <a:r>
              <a:rPr lang="en-US" dirty="0">
                <a:solidFill>
                  <a:schemeClr val="tx1"/>
                </a:solidFill>
              </a:rPr>
              <a:t>= 2</a:t>
            </a: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8 </a:t>
            </a:r>
            <a:r>
              <a:rPr lang="en-US" dirty="0">
                <a:solidFill>
                  <a:schemeClr val="tx1"/>
                </a:solidFill>
              </a:rPr>
              <a:t>= 0</a:t>
            </a: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endParaRPr lang="en-US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1003300" y="1887538"/>
          <a:ext cx="376078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168"/>
                <a:gridCol w="752168"/>
                <a:gridCol w="752168"/>
                <a:gridCol w="752168"/>
                <a:gridCol w="75216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baseline="-25000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8" name="Rectangle 87"/>
          <p:cNvSpPr/>
          <p:nvPr/>
        </p:nvSpPr>
        <p:spPr>
          <a:xfrm>
            <a:off x="0" y="1892300"/>
            <a:ext cx="989013" cy="928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grpSp>
        <p:nvGrpSpPr>
          <p:cNvPr id="25665" name="Group 88"/>
          <p:cNvGrpSpPr>
            <a:grpSpLocks/>
          </p:cNvGrpSpPr>
          <p:nvPr/>
        </p:nvGrpSpPr>
        <p:grpSpPr bwMode="auto">
          <a:xfrm>
            <a:off x="1243013" y="2786063"/>
            <a:ext cx="992187" cy="334962"/>
            <a:chOff x="2732050" y="5910146"/>
            <a:chExt cx="992457" cy="334537"/>
          </a:xfrm>
        </p:grpSpPr>
        <p:cxnSp>
          <p:nvCxnSpPr>
            <p:cNvPr id="90" name="Straight Connector 89"/>
            <p:cNvCxnSpPr/>
            <p:nvPr/>
          </p:nvCxnSpPr>
          <p:spPr>
            <a:xfrm flipV="1">
              <a:off x="2743165" y="6222486"/>
              <a:ext cx="981342" cy="79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V="1">
              <a:off x="3556419" y="6067101"/>
              <a:ext cx="301242" cy="9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rot="16200000" flipV="1">
              <a:off x="2570339" y="6071857"/>
              <a:ext cx="334537" cy="111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Freeform 92"/>
          <p:cNvSpPr/>
          <p:nvPr/>
        </p:nvSpPr>
        <p:spPr>
          <a:xfrm>
            <a:off x="4729163" y="1785938"/>
            <a:ext cx="2457450" cy="2314575"/>
          </a:xfrm>
          <a:custGeom>
            <a:avLst/>
            <a:gdLst>
              <a:gd name="connsiteX0" fmla="*/ 2457450 w 2457450"/>
              <a:gd name="connsiteY0" fmla="*/ 0 h 2314575"/>
              <a:gd name="connsiteX1" fmla="*/ 0 w 2457450"/>
              <a:gd name="connsiteY1" fmla="*/ 1728787 h 2314575"/>
              <a:gd name="connsiteX2" fmla="*/ 1857375 w 2457450"/>
              <a:gd name="connsiteY2" fmla="*/ 2314575 h 2314575"/>
              <a:gd name="connsiteX3" fmla="*/ 2428875 w 2457450"/>
              <a:gd name="connsiteY3" fmla="*/ 57150 h 23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7450" h="2314575">
                <a:moveTo>
                  <a:pt x="2457450" y="0"/>
                </a:moveTo>
                <a:lnTo>
                  <a:pt x="0" y="1728787"/>
                </a:lnTo>
                <a:lnTo>
                  <a:pt x="1857375" y="2314575"/>
                </a:lnTo>
                <a:lnTo>
                  <a:pt x="2428875" y="57150"/>
                </a:lnTo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 bwMode="auto">
          <a:xfrm>
            <a:off x="4446588" y="3429000"/>
            <a:ext cx="179387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96" name="Oval 95"/>
          <p:cNvSpPr/>
          <p:nvPr/>
        </p:nvSpPr>
        <p:spPr bwMode="auto">
          <a:xfrm>
            <a:off x="4686666" y="351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rot="10800000">
            <a:off x="6761163" y="3671888"/>
            <a:ext cx="1600200" cy="96837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719638" y="3524250"/>
            <a:ext cx="2074862" cy="16192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673" name="Group 46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48" name="Rectangle 47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50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/>
        </p:nvSpPr>
        <p:spPr>
          <a:xfrm>
            <a:off x="4729163" y="3529013"/>
            <a:ext cx="3643312" cy="1114425"/>
          </a:xfrm>
          <a:custGeom>
            <a:avLst/>
            <a:gdLst>
              <a:gd name="connsiteX0" fmla="*/ 0 w 3643312"/>
              <a:gd name="connsiteY0" fmla="*/ 0 h 1114425"/>
              <a:gd name="connsiteX1" fmla="*/ 3643312 w 3643312"/>
              <a:gd name="connsiteY1" fmla="*/ 1114425 h 1114425"/>
              <a:gd name="connsiteX2" fmla="*/ 3300412 w 3643312"/>
              <a:gd name="connsiteY2" fmla="*/ 285750 h 1114425"/>
              <a:gd name="connsiteX3" fmla="*/ 0 w 3643312"/>
              <a:gd name="connsiteY3" fmla="*/ 0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3312" h="1114425">
                <a:moveTo>
                  <a:pt x="0" y="0"/>
                </a:moveTo>
                <a:lnTo>
                  <a:pt x="3643312" y="1114425"/>
                </a:lnTo>
                <a:lnTo>
                  <a:pt x="3300412" y="285750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4737100" y="3524250"/>
            <a:ext cx="2073275" cy="161925"/>
          </a:xfrm>
          <a:prstGeom prst="line">
            <a:avLst/>
          </a:prstGeom>
          <a:ln w="2857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V="1">
            <a:off x="5493544" y="2404269"/>
            <a:ext cx="930275" cy="1604963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H="1">
            <a:off x="7596982" y="2836069"/>
            <a:ext cx="166687" cy="1838325"/>
          </a:xfrm>
          <a:prstGeom prst="line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 flipV="1">
            <a:off x="6161088" y="4008438"/>
            <a:ext cx="936625" cy="2635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1003300" y="1895475"/>
          <a:ext cx="376078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168"/>
                <a:gridCol w="752168"/>
                <a:gridCol w="752168"/>
                <a:gridCol w="752168"/>
                <a:gridCol w="75216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baseline="-25000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Rectangle 39"/>
          <p:cNvSpPr/>
          <p:nvPr/>
        </p:nvSpPr>
        <p:spPr>
          <a:xfrm>
            <a:off x="0" y="1900238"/>
            <a:ext cx="989013" cy="928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en-US" baseline="-25000" dirty="0" err="1">
                <a:solidFill>
                  <a:schemeClr val="tx1"/>
                </a:solidFill>
                <a:cs typeface="Times New Roman" pitchFamily="18" charset="0"/>
              </a:rPr>
              <a:t>b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6652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Set of Linear Equations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Formulate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linear equations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7181891" y="17506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8313269" y="46177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05350" y="177323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6329487" y="34089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22857" y="326943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6159005" y="374988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6964917" y="308346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6701445" y="3672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7121525" y="28384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386638" y="16970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737350" y="38671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513638" y="3813175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143625" y="2763838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6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749925" y="3565525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462963" y="4597400"/>
            <a:ext cx="368300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6683" name="Text Box 175"/>
          <p:cNvSpPr txBox="1">
            <a:spLocks noChangeArrowheads="1"/>
          </p:cNvSpPr>
          <p:nvPr/>
        </p:nvSpPr>
        <p:spPr bwMode="auto">
          <a:xfrm>
            <a:off x="8166100" y="3263900"/>
            <a:ext cx="56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9</a:t>
            </a:r>
          </a:p>
        </p:txBody>
      </p:sp>
      <p:sp>
        <p:nvSpPr>
          <p:cNvPr id="26684" name="Text Box 175"/>
          <p:cNvSpPr txBox="1">
            <a:spLocks noChangeArrowheads="1"/>
          </p:cNvSpPr>
          <p:nvPr/>
        </p:nvSpPr>
        <p:spPr bwMode="auto">
          <a:xfrm>
            <a:off x="5105400" y="2216150"/>
            <a:ext cx="590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7</a:t>
            </a:r>
          </a:p>
        </p:txBody>
      </p:sp>
      <p:sp>
        <p:nvSpPr>
          <p:cNvPr id="26685" name="Text Box 175"/>
          <p:cNvSpPr txBox="1">
            <a:spLocks noChangeArrowheads="1"/>
          </p:cNvSpPr>
          <p:nvPr/>
        </p:nvSpPr>
        <p:spPr bwMode="auto">
          <a:xfrm>
            <a:off x="6535738" y="4330700"/>
            <a:ext cx="566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8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300" y="3179763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572250" y="3335338"/>
            <a:ext cx="1257300" cy="3222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= d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0" y="5286375"/>
            <a:ext cx="9144000" cy="1281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8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4 </a:t>
            </a:r>
            <a:r>
              <a:rPr lang="en-US" dirty="0">
                <a:solidFill>
                  <a:schemeClr val="tx1"/>
                </a:solidFill>
              </a:rPr>
              <a:t>= 1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7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5 </a:t>
            </a:r>
            <a:r>
              <a:rPr lang="en-US" dirty="0">
                <a:solidFill>
                  <a:schemeClr val="tx1"/>
                </a:solidFill>
              </a:rPr>
              <a:t>= 3</a:t>
            </a: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9 </a:t>
            </a:r>
            <a:r>
              <a:rPr lang="en-US" dirty="0">
                <a:solidFill>
                  <a:schemeClr val="tx1"/>
                </a:solidFill>
              </a:rPr>
              <a:t>= 0</a:t>
            </a: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446588" y="3429000"/>
            <a:ext cx="179387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43" name="Freeform 42"/>
          <p:cNvSpPr/>
          <p:nvPr/>
        </p:nvSpPr>
        <p:spPr>
          <a:xfrm>
            <a:off x="4729163" y="1771650"/>
            <a:ext cx="3271837" cy="1985963"/>
          </a:xfrm>
          <a:custGeom>
            <a:avLst/>
            <a:gdLst>
              <a:gd name="connsiteX0" fmla="*/ 0 w 3271837"/>
              <a:gd name="connsiteY0" fmla="*/ 1743075 h 1985963"/>
              <a:gd name="connsiteX1" fmla="*/ 2514600 w 3271837"/>
              <a:gd name="connsiteY1" fmla="*/ 0 h 1985963"/>
              <a:gd name="connsiteX2" fmla="*/ 3271837 w 3271837"/>
              <a:gd name="connsiteY2" fmla="*/ 1985963 h 1985963"/>
              <a:gd name="connsiteX3" fmla="*/ 0 w 3271837"/>
              <a:gd name="connsiteY3" fmla="*/ 1743075 h 198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1837" h="1985963">
                <a:moveTo>
                  <a:pt x="0" y="1743075"/>
                </a:moveTo>
                <a:lnTo>
                  <a:pt x="2514600" y="0"/>
                </a:lnTo>
                <a:lnTo>
                  <a:pt x="3271837" y="1985963"/>
                </a:lnTo>
                <a:lnTo>
                  <a:pt x="0" y="1743075"/>
                </a:lnTo>
                <a:close/>
              </a:path>
            </a:pathLst>
          </a:custGeom>
          <a:solidFill>
            <a:srgbClr val="0070C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Oval 43"/>
          <p:cNvSpPr/>
          <p:nvPr/>
        </p:nvSpPr>
        <p:spPr bwMode="auto">
          <a:xfrm>
            <a:off x="4686666" y="351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rot="10800000">
            <a:off x="6778625" y="3671888"/>
            <a:ext cx="1600200" cy="96837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015037" y="2538413"/>
            <a:ext cx="1952625" cy="5016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96" name="Group 49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51" name="Rectangle 50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53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1"/>
          <p:cNvSpPr/>
          <p:nvPr/>
        </p:nvSpPr>
        <p:spPr>
          <a:xfrm>
            <a:off x="5572125" y="1771650"/>
            <a:ext cx="2771775" cy="2828925"/>
          </a:xfrm>
          <a:custGeom>
            <a:avLst/>
            <a:gdLst>
              <a:gd name="connsiteX0" fmla="*/ 1671638 w 2771775"/>
              <a:gd name="connsiteY0" fmla="*/ 0 h 2828925"/>
              <a:gd name="connsiteX1" fmla="*/ 2771775 w 2771775"/>
              <a:gd name="connsiteY1" fmla="*/ 2828925 h 2828925"/>
              <a:gd name="connsiteX2" fmla="*/ 0 w 2771775"/>
              <a:gd name="connsiteY2" fmla="*/ 1157288 h 2828925"/>
              <a:gd name="connsiteX3" fmla="*/ 1671638 w 2771775"/>
              <a:gd name="connsiteY3" fmla="*/ 0 h 282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1775" h="2828925">
                <a:moveTo>
                  <a:pt x="1671638" y="0"/>
                </a:moveTo>
                <a:lnTo>
                  <a:pt x="2771775" y="2828925"/>
                </a:lnTo>
                <a:lnTo>
                  <a:pt x="0" y="1157288"/>
                </a:lnTo>
                <a:lnTo>
                  <a:pt x="1671638" y="0"/>
                </a:lnTo>
                <a:close/>
              </a:path>
            </a:pathLst>
          </a:custGeom>
          <a:solidFill>
            <a:srgbClr val="0070C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rot="10800000">
            <a:off x="6778625" y="3671888"/>
            <a:ext cx="1600200" cy="968375"/>
          </a:xfrm>
          <a:prstGeom prst="line">
            <a:avLst/>
          </a:prstGeom>
          <a:ln w="28575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V="1">
            <a:off x="5493544" y="2404269"/>
            <a:ext cx="930275" cy="1604963"/>
          </a:xfrm>
          <a:prstGeom prst="line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6200000" flipH="1">
            <a:off x="7596982" y="2836069"/>
            <a:ext cx="166687" cy="18383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 flipV="1">
            <a:off x="6161088" y="4008438"/>
            <a:ext cx="936625" cy="263525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0" y="1900238"/>
            <a:ext cx="989013" cy="928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c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Set of Linear Equations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Formulate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linear equations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7181891" y="17506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8313269" y="46177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05350" y="1773238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6329487" y="340892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22857" y="326943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6159005" y="374988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6964917" y="308346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6701445" y="3672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7121525" y="28384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5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386638" y="16970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737350" y="3867150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3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513638" y="3813175"/>
            <a:ext cx="473075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4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143625" y="2763838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6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749925" y="3565525"/>
            <a:ext cx="471488" cy="30956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462963" y="4597400"/>
            <a:ext cx="368300" cy="2286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7687" name="Text Box 175"/>
          <p:cNvSpPr txBox="1">
            <a:spLocks noChangeArrowheads="1"/>
          </p:cNvSpPr>
          <p:nvPr/>
        </p:nvSpPr>
        <p:spPr bwMode="auto">
          <a:xfrm>
            <a:off x="8166100" y="3263900"/>
            <a:ext cx="56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9</a:t>
            </a:r>
          </a:p>
        </p:txBody>
      </p:sp>
      <p:sp>
        <p:nvSpPr>
          <p:cNvPr id="27688" name="Text Box 175"/>
          <p:cNvSpPr txBox="1">
            <a:spLocks noChangeArrowheads="1"/>
          </p:cNvSpPr>
          <p:nvPr/>
        </p:nvSpPr>
        <p:spPr bwMode="auto">
          <a:xfrm>
            <a:off x="5105400" y="2216150"/>
            <a:ext cx="590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7</a:t>
            </a:r>
          </a:p>
        </p:txBody>
      </p:sp>
      <p:sp>
        <p:nvSpPr>
          <p:cNvPr id="27689" name="Text Box 175"/>
          <p:cNvSpPr txBox="1">
            <a:spLocks noChangeArrowheads="1"/>
          </p:cNvSpPr>
          <p:nvPr/>
        </p:nvSpPr>
        <p:spPr bwMode="auto">
          <a:xfrm>
            <a:off x="6535738" y="4330700"/>
            <a:ext cx="566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  <a:r>
              <a:rPr lang="en-US" b="1" baseline="-25000"/>
              <a:t>8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300" y="3179763"/>
            <a:ext cx="471488" cy="3095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US" b="1" baseline="-25000" dirty="0">
                <a:solidFill>
                  <a:schemeClr val="tx1"/>
                </a:solidFill>
                <a:cs typeface="Times New Roman" pitchFamily="18" charset="0"/>
              </a:rPr>
              <a:t>1</a:t>
            </a:r>
            <a:endParaRPr lang="en-US" b="1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572250" y="3335338"/>
            <a:ext cx="1257300" cy="3222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u</a:t>
            </a:r>
            <a:r>
              <a:rPr lang="en-US" baseline="-25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= d</a:t>
            </a:r>
            <a:endParaRPr lang="en-US" baseline="-25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0" y="5286375"/>
            <a:ext cx="9144000" cy="1281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9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4 </a:t>
            </a:r>
            <a:r>
              <a:rPr lang="en-US" dirty="0">
                <a:solidFill>
                  <a:schemeClr val="tx1"/>
                </a:solidFill>
              </a:rPr>
              <a:t>= 2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8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 </a:t>
            </a:r>
            <a:r>
              <a:rPr lang="en-US" dirty="0">
                <a:solidFill>
                  <a:schemeClr val="tx1"/>
                </a:solidFill>
              </a:rPr>
              <a:t>= 1</a:t>
            </a: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7 </a:t>
            </a:r>
            <a:r>
              <a:rPr lang="en-US" dirty="0">
                <a:solidFill>
                  <a:schemeClr val="tx1"/>
                </a:solidFill>
              </a:rPr>
              <a:t>= 1</a:t>
            </a: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446588" y="3429000"/>
            <a:ext cx="179387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4686666" y="351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700588" y="3000375"/>
            <a:ext cx="3600450" cy="1628775"/>
          </a:xfrm>
          <a:custGeom>
            <a:avLst/>
            <a:gdLst>
              <a:gd name="connsiteX0" fmla="*/ 0 w 3600450"/>
              <a:gd name="connsiteY0" fmla="*/ 528638 h 1628775"/>
              <a:gd name="connsiteX1" fmla="*/ 3600450 w 3600450"/>
              <a:gd name="connsiteY1" fmla="*/ 1628775 h 1628775"/>
              <a:gd name="connsiteX2" fmla="*/ 785812 w 3600450"/>
              <a:gd name="connsiteY2" fmla="*/ 0 h 1628775"/>
              <a:gd name="connsiteX3" fmla="*/ 0 w 3600450"/>
              <a:gd name="connsiteY3" fmla="*/ 528638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450" h="1628775">
                <a:moveTo>
                  <a:pt x="0" y="528638"/>
                </a:moveTo>
                <a:lnTo>
                  <a:pt x="3600450" y="1628775"/>
                </a:lnTo>
                <a:lnTo>
                  <a:pt x="785812" y="0"/>
                </a:lnTo>
                <a:lnTo>
                  <a:pt x="0" y="528638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003300" y="1897063"/>
          <a:ext cx="376078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168"/>
                <a:gridCol w="752168"/>
                <a:gridCol w="752168"/>
                <a:gridCol w="752168"/>
                <a:gridCol w="75216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baseline="-25000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7718" name="Group 64"/>
          <p:cNvGrpSpPr>
            <a:grpSpLocks/>
          </p:cNvGrpSpPr>
          <p:nvPr/>
        </p:nvGrpSpPr>
        <p:grpSpPr bwMode="auto">
          <a:xfrm>
            <a:off x="2720975" y="2805113"/>
            <a:ext cx="993775" cy="334962"/>
            <a:chOff x="2732050" y="5910146"/>
            <a:chExt cx="992457" cy="334537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2743148" y="6222486"/>
              <a:ext cx="981359" cy="79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V="1">
              <a:off x="3556447" y="6067109"/>
              <a:ext cx="301242" cy="95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16200000" flipV="1">
              <a:off x="2570331" y="6071865"/>
              <a:ext cx="334537" cy="110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Connector 59"/>
          <p:cNvCxnSpPr/>
          <p:nvPr/>
        </p:nvCxnSpPr>
        <p:spPr>
          <a:xfrm>
            <a:off x="4737100" y="3524250"/>
            <a:ext cx="2073275" cy="16192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6015037" y="2538413"/>
            <a:ext cx="1952625" cy="5016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721" name="Group 45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47" name="Rectangle 4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8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49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Set of Linear Equations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944563"/>
            <a:ext cx="5297488" cy="609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 the linear equations  are given below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16075"/>
            <a:ext cx="9144000" cy="3794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indent="2632075">
              <a:defRPr/>
            </a:pPr>
            <a:r>
              <a:rPr lang="en-US" b="1" dirty="0">
                <a:solidFill>
                  <a:schemeClr val="tx1"/>
                </a:solidFill>
              </a:rPr>
              <a:t>Linear Equations :</a:t>
            </a:r>
          </a:p>
          <a:p>
            <a:pPr marL="111125" lvl="3" algn="ctr">
              <a:defRPr/>
            </a:pP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7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6 </a:t>
            </a:r>
            <a:r>
              <a:rPr lang="en-US" dirty="0">
                <a:solidFill>
                  <a:schemeClr val="tx1"/>
                </a:solidFill>
              </a:rPr>
              <a:t>= 2	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8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4 </a:t>
            </a:r>
            <a:r>
              <a:rPr lang="en-US" dirty="0">
                <a:solidFill>
                  <a:schemeClr val="tx1"/>
                </a:solidFill>
              </a:rPr>
              <a:t>= 1	x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9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4 </a:t>
            </a:r>
            <a:r>
              <a:rPr lang="en-US" dirty="0">
                <a:solidFill>
                  <a:schemeClr val="tx1"/>
                </a:solidFill>
              </a:rPr>
              <a:t>= 2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9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 </a:t>
            </a:r>
            <a:r>
              <a:rPr lang="en-US" dirty="0">
                <a:solidFill>
                  <a:schemeClr val="tx1"/>
                </a:solidFill>
              </a:rPr>
              <a:t>= 2	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7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5 </a:t>
            </a:r>
            <a:r>
              <a:rPr lang="en-US" dirty="0">
                <a:solidFill>
                  <a:schemeClr val="tx1"/>
                </a:solidFill>
              </a:rPr>
              <a:t>= 3	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8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 </a:t>
            </a:r>
            <a:r>
              <a:rPr lang="en-US" dirty="0">
                <a:solidFill>
                  <a:schemeClr val="tx1"/>
                </a:solidFill>
              </a:rPr>
              <a:t>= 1</a:t>
            </a:r>
            <a:endParaRPr lang="en-US" baseline="-25000" dirty="0">
              <a:solidFill>
                <a:schemeClr val="tx1"/>
              </a:solidFill>
            </a:endParaRP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8 </a:t>
            </a:r>
            <a:r>
              <a:rPr lang="en-US" dirty="0">
                <a:solidFill>
                  <a:schemeClr val="tx1"/>
                </a:solidFill>
              </a:rPr>
              <a:t>= 0			x</a:t>
            </a:r>
            <a:r>
              <a:rPr lang="en-US" baseline="-25000" dirty="0">
                <a:solidFill>
                  <a:schemeClr val="tx1"/>
                </a:solidFill>
              </a:rPr>
              <a:t>9 </a:t>
            </a:r>
            <a:r>
              <a:rPr lang="en-US" dirty="0">
                <a:solidFill>
                  <a:schemeClr val="tx1"/>
                </a:solidFill>
              </a:rPr>
              <a:t>= 0			x</a:t>
            </a:r>
            <a:r>
              <a:rPr lang="en-US" baseline="-25000" dirty="0">
                <a:solidFill>
                  <a:schemeClr val="tx1"/>
                </a:solidFill>
              </a:rPr>
              <a:t>7 </a:t>
            </a:r>
            <a:r>
              <a:rPr lang="en-US" dirty="0">
                <a:solidFill>
                  <a:schemeClr val="tx1"/>
                </a:solidFill>
              </a:rPr>
              <a:t>= 1</a:t>
            </a:r>
          </a:p>
          <a:p>
            <a:pPr marL="111125" lvl="3" indent="2632075">
              <a:tabLst>
                <a:tab pos="2346325" algn="l"/>
              </a:tabLs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111125" lvl="3" indent="2632075">
              <a:tabLst>
                <a:tab pos="2346325" algn="l"/>
              </a:tabLst>
              <a:defRPr/>
            </a:pPr>
            <a:r>
              <a:rPr lang="en-US" b="1" dirty="0">
                <a:solidFill>
                  <a:schemeClr val="tx1"/>
                </a:solidFill>
              </a:rPr>
              <a:t>Constraints :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7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6 </a:t>
            </a:r>
            <a:r>
              <a:rPr lang="en-US" dirty="0">
                <a:solidFill>
                  <a:schemeClr val="tx1"/>
                </a:solidFill>
              </a:rPr>
              <a:t>= 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8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3 </a:t>
            </a:r>
            <a:r>
              <a:rPr lang="en-US" dirty="0">
                <a:solidFill>
                  <a:schemeClr val="tx1"/>
                </a:solidFill>
              </a:rPr>
              <a:t>= 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9</a:t>
            </a:r>
            <a:r>
              <a:rPr lang="en-US" dirty="0">
                <a:solidFill>
                  <a:schemeClr val="tx1"/>
                </a:solidFill>
              </a:rPr>
              <a:t>+x</a:t>
            </a:r>
            <a:r>
              <a:rPr lang="en-US" baseline="-25000" dirty="0">
                <a:solidFill>
                  <a:schemeClr val="tx1"/>
                </a:solidFill>
              </a:rPr>
              <a:t>5 </a:t>
            </a:r>
            <a:r>
              <a:rPr lang="en-US" dirty="0">
                <a:solidFill>
                  <a:schemeClr val="tx1"/>
                </a:solidFill>
              </a:rPr>
              <a:t>= n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5502275"/>
            <a:ext cx="9144000" cy="9906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Solving these linear equations we find whether </a:t>
            </a:r>
          </a:p>
          <a:p>
            <a:pPr marL="111125" lvl="3" algn="ctr">
              <a:defRPr/>
            </a:pPr>
            <a:r>
              <a:rPr lang="en-US" dirty="0">
                <a:solidFill>
                  <a:schemeClr val="tx1"/>
                </a:solidFill>
              </a:rPr>
              <a:t>this is a valid mapping in </a:t>
            </a:r>
            <a:r>
              <a:rPr lang="en-US" sz="2800" b="1" i="1" dirty="0">
                <a:solidFill>
                  <a:schemeClr val="tx1"/>
                </a:solidFill>
              </a:rPr>
              <a:t>O(1)</a:t>
            </a:r>
            <a:r>
              <a:rPr lang="en-US" dirty="0">
                <a:solidFill>
                  <a:schemeClr val="tx1"/>
                </a:solidFill>
              </a:rPr>
              <a:t> time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grpSp>
        <p:nvGrpSpPr>
          <p:cNvPr id="28678" name="Group 8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" name="Rectangle 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Complexity Analysis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1036638"/>
            <a:ext cx="9144000" cy="1046162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Given the slope lists,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 representative vertex can be found in O(n) time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2273300"/>
            <a:ext cx="9144000" cy="1246188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Slope lists can be constructed for each representative vertex in 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O(</a:t>
            </a:r>
            <a:r>
              <a:rPr lang="en-US" i="1" dirty="0">
                <a:solidFill>
                  <a:schemeClr val="tx1"/>
                </a:solidFill>
              </a:rPr>
              <a:t>n log n</a:t>
            </a:r>
            <a:r>
              <a:rPr lang="en-US" dirty="0">
                <a:solidFill>
                  <a:schemeClr val="tx1"/>
                </a:solidFill>
              </a:rPr>
              <a:t>) time, which we use recursively to find 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subsequent representative vertices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3729038"/>
            <a:ext cx="9144000" cy="663575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Complexity at each step is O(</a:t>
            </a:r>
            <a:r>
              <a:rPr lang="en-US" i="1" dirty="0">
                <a:solidFill>
                  <a:schemeClr val="tx1"/>
                </a:solidFill>
              </a:rPr>
              <a:t>n log n+ n</a:t>
            </a:r>
            <a:r>
              <a:rPr lang="en-US" dirty="0">
                <a:solidFill>
                  <a:schemeClr val="tx1"/>
                </a:solidFill>
              </a:rPr>
              <a:t>) =O(</a:t>
            </a:r>
            <a:r>
              <a:rPr lang="en-US" i="1" dirty="0">
                <a:solidFill>
                  <a:schemeClr val="tx1"/>
                </a:solidFill>
              </a:rPr>
              <a:t>n log 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0" y="4595813"/>
            <a:ext cx="9144000" cy="663575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Total complexity for 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steps is = O(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) x O(</a:t>
            </a:r>
            <a:r>
              <a:rPr lang="en-US" i="1" dirty="0">
                <a:solidFill>
                  <a:schemeClr val="tx1"/>
                </a:solidFill>
              </a:rPr>
              <a:t>n log n</a:t>
            </a:r>
            <a:r>
              <a:rPr lang="en-US" dirty="0">
                <a:solidFill>
                  <a:schemeClr val="tx1"/>
                </a:solidFill>
              </a:rPr>
              <a:t>) =O(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 log 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0" y="5470525"/>
            <a:ext cx="9144000" cy="930275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This time complexity can be further improved to O(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 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if the points are in general position  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704" name="Group 10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2" name="Rectangle 1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0" y="1214438"/>
            <a:ext cx="9144000" cy="598487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SORTING:  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list of unsorted integers X={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 , x</a:t>
            </a:r>
            <a:r>
              <a:rPr lang="en-US" i="1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}, |X| =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0" y="4089400"/>
            <a:ext cx="9144000" cy="1166813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set of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n+2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points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{(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,…,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(0,0), (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0)}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2774950" y="3136900"/>
            <a:ext cx="3609975" cy="741363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POINT-SET EMBEDDING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" name="Down Arrow 121"/>
          <p:cNvSpPr/>
          <p:nvPr/>
        </p:nvSpPr>
        <p:spPr>
          <a:xfrm rot="10800000" flipV="1">
            <a:off x="4430713" y="2192338"/>
            <a:ext cx="393700" cy="755650"/>
          </a:xfrm>
          <a:prstGeom prst="downArrow">
            <a:avLst/>
          </a:prstGeom>
          <a:effectLst>
            <a:outerShdw dist="20000" sx="1000" sy="1000" rotWithShape="0">
              <a:srgbClr val="000000"/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0" y="5380038"/>
            <a:ext cx="9144000" cy="104140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</a:t>
            </a:r>
            <a:r>
              <a:rPr lang="en-US" sz="3200" b="1" i="1" dirty="0">
                <a:solidFill>
                  <a:schemeClr val="tx1"/>
                </a:solidFill>
              </a:rPr>
              <a:t>G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exactly one inner vertex of degree three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such that deletion of the outer vertices gives a path of 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-1 vertices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0728" name="Group 10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2" name="Rectangle 1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99"/>
          <p:cNvGrpSpPr>
            <a:grpSpLocks/>
          </p:cNvGrpSpPr>
          <p:nvPr/>
        </p:nvGrpSpPr>
        <p:grpSpPr bwMode="auto">
          <a:xfrm>
            <a:off x="0" y="512763"/>
            <a:ext cx="3216275" cy="3224212"/>
            <a:chOff x="593725" y="527050"/>
            <a:chExt cx="3216275" cy="3224213"/>
          </a:xfrm>
        </p:grpSpPr>
        <p:sp>
          <p:nvSpPr>
            <p:cNvPr id="149" name="Arc 148"/>
            <p:cNvSpPr/>
            <p:nvPr/>
          </p:nvSpPr>
          <p:spPr>
            <a:xfrm>
              <a:off x="1016000" y="527050"/>
              <a:ext cx="2695575" cy="3090863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4209" name="Group 98"/>
            <p:cNvGrpSpPr>
              <a:grpSpLocks/>
            </p:cNvGrpSpPr>
            <p:nvPr/>
          </p:nvGrpSpPr>
          <p:grpSpPr bwMode="auto">
            <a:xfrm>
              <a:off x="593725" y="1162050"/>
              <a:ext cx="3216275" cy="2589213"/>
              <a:chOff x="593725" y="1162050"/>
              <a:chExt cx="3216275" cy="2589213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2154238" y="1303337"/>
                <a:ext cx="314325" cy="306388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93725" y="1970087"/>
                <a:ext cx="385763" cy="320675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3260725" y="3168651"/>
                <a:ext cx="371475" cy="274637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2105025" y="2200275"/>
                <a:ext cx="327025" cy="249237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1797050" y="3070226"/>
                <a:ext cx="328613" cy="261937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897188" y="2046287"/>
                <a:ext cx="312737" cy="249238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3277997" y="3078279"/>
                <a:ext cx="87807" cy="8094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 bwMode="auto">
              <a:xfrm>
                <a:off x="1954517" y="290742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>
                <a:off x="2374961" y="2542872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 bwMode="auto">
              <a:xfrm>
                <a:off x="2802981" y="2188286"/>
                <a:ext cx="86774" cy="81096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 bwMode="auto">
              <a:xfrm>
                <a:off x="2422396" y="1237110"/>
                <a:ext cx="86774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1024876" y="2164103"/>
                <a:ext cx="86774" cy="8094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1052513" y="2217737"/>
                <a:ext cx="1347787" cy="365125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" name="Freeform 123"/>
              <p:cNvSpPr/>
              <p:nvPr/>
            </p:nvSpPr>
            <p:spPr>
              <a:xfrm>
                <a:off x="2413000" y="1293812"/>
                <a:ext cx="131763" cy="1301751"/>
              </a:xfrm>
              <a:custGeom>
                <a:avLst/>
                <a:gdLst>
                  <a:gd name="connsiteX0" fmla="*/ 61993 w 165315"/>
                  <a:gd name="connsiteY0" fmla="*/ 0 h 1658319"/>
                  <a:gd name="connsiteX1" fmla="*/ 154983 w 165315"/>
                  <a:gd name="connsiteY1" fmla="*/ 650929 h 1658319"/>
                  <a:gd name="connsiteX2" fmla="*/ 0 w 165315"/>
                  <a:gd name="connsiteY2" fmla="*/ 1658319 h 165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315" h="1658319">
                    <a:moveTo>
                      <a:pt x="61993" y="0"/>
                    </a:moveTo>
                    <a:cubicBezTo>
                      <a:pt x="113654" y="187271"/>
                      <a:pt x="165315" y="374543"/>
                      <a:pt x="154983" y="650929"/>
                    </a:cubicBezTo>
                    <a:cubicBezTo>
                      <a:pt x="144651" y="927316"/>
                      <a:pt x="72325" y="1292817"/>
                      <a:pt x="0" y="1658319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2413000" y="2571751"/>
                <a:ext cx="914400" cy="522287"/>
              </a:xfrm>
              <a:custGeom>
                <a:avLst/>
                <a:gdLst>
                  <a:gd name="connsiteX0" fmla="*/ 0 w 1146874"/>
                  <a:gd name="connsiteY0" fmla="*/ 0 h 666427"/>
                  <a:gd name="connsiteX1" fmla="*/ 418454 w 1146874"/>
                  <a:gd name="connsiteY1" fmla="*/ 371960 h 666427"/>
                  <a:gd name="connsiteX2" fmla="*/ 1146874 w 1146874"/>
                  <a:gd name="connsiteY2" fmla="*/ 666427 h 666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6874" h="666427">
                    <a:moveTo>
                      <a:pt x="0" y="0"/>
                    </a:moveTo>
                    <a:cubicBezTo>
                      <a:pt x="113654" y="130444"/>
                      <a:pt x="227308" y="260889"/>
                      <a:pt x="418454" y="371960"/>
                    </a:cubicBezTo>
                    <a:cubicBezTo>
                      <a:pt x="609600" y="483031"/>
                      <a:pt x="878237" y="574729"/>
                      <a:pt x="1146874" y="66642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" name="Arc 131"/>
              <p:cNvSpPr/>
              <p:nvPr/>
            </p:nvSpPr>
            <p:spPr>
              <a:xfrm>
                <a:off x="1349375" y="1196975"/>
                <a:ext cx="2460625" cy="2152651"/>
              </a:xfrm>
              <a:prstGeom prst="arc">
                <a:avLst>
                  <a:gd name="adj1" fmla="val 15839463"/>
                  <a:gd name="adj2" fmla="val 2865363"/>
                </a:avLst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1039813" y="1162050"/>
                <a:ext cx="1458912" cy="1008062"/>
              </a:xfrm>
              <a:custGeom>
                <a:avLst/>
                <a:gdLst>
                  <a:gd name="connsiteX0" fmla="*/ 0 w 1828800"/>
                  <a:gd name="connsiteY0" fmla="*/ 1283776 h 1283776"/>
                  <a:gd name="connsiteX1" fmla="*/ 154983 w 1828800"/>
                  <a:gd name="connsiteY1" fmla="*/ 803329 h 1283776"/>
                  <a:gd name="connsiteX2" fmla="*/ 433953 w 1828800"/>
                  <a:gd name="connsiteY2" fmla="*/ 415871 h 1283776"/>
                  <a:gd name="connsiteX3" fmla="*/ 821410 w 1828800"/>
                  <a:gd name="connsiteY3" fmla="*/ 152400 h 1283776"/>
                  <a:gd name="connsiteX4" fmla="*/ 1363851 w 1828800"/>
                  <a:gd name="connsiteY4" fmla="*/ 12915 h 1283776"/>
                  <a:gd name="connsiteX5" fmla="*/ 1828800 w 1828800"/>
                  <a:gd name="connsiteY5" fmla="*/ 74908 h 128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1283776">
                    <a:moveTo>
                      <a:pt x="0" y="1283776"/>
                    </a:moveTo>
                    <a:cubicBezTo>
                      <a:pt x="41329" y="1115878"/>
                      <a:pt x="82658" y="947980"/>
                      <a:pt x="154983" y="803329"/>
                    </a:cubicBezTo>
                    <a:cubicBezTo>
                      <a:pt x="227309" y="658678"/>
                      <a:pt x="322882" y="524359"/>
                      <a:pt x="433953" y="415871"/>
                    </a:cubicBezTo>
                    <a:cubicBezTo>
                      <a:pt x="545024" y="307383"/>
                      <a:pt x="666427" y="219559"/>
                      <a:pt x="821410" y="152400"/>
                    </a:cubicBezTo>
                    <a:cubicBezTo>
                      <a:pt x="976393" y="85241"/>
                      <a:pt x="1195953" y="25830"/>
                      <a:pt x="1363851" y="12915"/>
                    </a:cubicBezTo>
                    <a:cubicBezTo>
                      <a:pt x="1531749" y="0"/>
                      <a:pt x="1680274" y="37454"/>
                      <a:pt x="1828800" y="74908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" name="Freeform 136"/>
              <p:cNvSpPr/>
              <p:nvPr/>
            </p:nvSpPr>
            <p:spPr>
              <a:xfrm>
                <a:off x="1979613" y="2595563"/>
                <a:ext cx="433387" cy="341313"/>
              </a:xfrm>
              <a:custGeom>
                <a:avLst/>
                <a:gdLst>
                  <a:gd name="connsiteX0" fmla="*/ 0 w 542441"/>
                  <a:gd name="connsiteY0" fmla="*/ 433952 h 433952"/>
                  <a:gd name="connsiteX1" fmla="*/ 340963 w 542441"/>
                  <a:gd name="connsiteY1" fmla="*/ 309966 h 433952"/>
                  <a:gd name="connsiteX2" fmla="*/ 542441 w 542441"/>
                  <a:gd name="connsiteY2" fmla="*/ 0 h 433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2441" h="433952">
                    <a:moveTo>
                      <a:pt x="0" y="433952"/>
                    </a:moveTo>
                    <a:cubicBezTo>
                      <a:pt x="125278" y="408121"/>
                      <a:pt x="250556" y="382291"/>
                      <a:pt x="340963" y="309966"/>
                    </a:cubicBezTo>
                    <a:cubicBezTo>
                      <a:pt x="431370" y="237641"/>
                      <a:pt x="486905" y="118820"/>
                      <a:pt x="542441" y="0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" name="Freeform 138"/>
              <p:cNvSpPr/>
              <p:nvPr/>
            </p:nvSpPr>
            <p:spPr>
              <a:xfrm>
                <a:off x="1039813" y="2217737"/>
                <a:ext cx="952500" cy="727075"/>
              </a:xfrm>
              <a:custGeom>
                <a:avLst/>
                <a:gdLst>
                  <a:gd name="connsiteX0" fmla="*/ 0 w 1193369"/>
                  <a:gd name="connsiteY0" fmla="*/ 0 h 924733"/>
                  <a:gd name="connsiteX1" fmla="*/ 309966 w 1193369"/>
                  <a:gd name="connsiteY1" fmla="*/ 557939 h 924733"/>
                  <a:gd name="connsiteX2" fmla="*/ 743919 w 1193369"/>
                  <a:gd name="connsiteY2" fmla="*/ 867906 h 924733"/>
                  <a:gd name="connsiteX3" fmla="*/ 1193369 w 1193369"/>
                  <a:gd name="connsiteY3" fmla="*/ 898902 h 92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3369" h="924733">
                    <a:moveTo>
                      <a:pt x="0" y="0"/>
                    </a:moveTo>
                    <a:cubicBezTo>
                      <a:pt x="92990" y="206644"/>
                      <a:pt x="185980" y="413288"/>
                      <a:pt x="309966" y="557939"/>
                    </a:cubicBezTo>
                    <a:cubicBezTo>
                      <a:pt x="433953" y="702590"/>
                      <a:pt x="596685" y="811079"/>
                      <a:pt x="743919" y="867906"/>
                    </a:cubicBezTo>
                    <a:cubicBezTo>
                      <a:pt x="891153" y="924733"/>
                      <a:pt x="1042261" y="911817"/>
                      <a:pt x="1193369" y="898902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" name="Freeform 140"/>
              <p:cNvSpPr/>
              <p:nvPr/>
            </p:nvSpPr>
            <p:spPr>
              <a:xfrm>
                <a:off x="2436813" y="2230437"/>
                <a:ext cx="409575" cy="328613"/>
              </a:xfrm>
              <a:custGeom>
                <a:avLst/>
                <a:gdLst>
                  <a:gd name="connsiteX0" fmla="*/ 0 w 511445"/>
                  <a:gd name="connsiteY0" fmla="*/ 418454 h 418454"/>
                  <a:gd name="connsiteX1" fmla="*/ 185980 w 511445"/>
                  <a:gd name="connsiteY1" fmla="*/ 185979 h 418454"/>
                  <a:gd name="connsiteX2" fmla="*/ 511445 w 511445"/>
                  <a:gd name="connsiteY2" fmla="*/ 0 h 41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11445" h="418454">
                    <a:moveTo>
                      <a:pt x="0" y="418454"/>
                    </a:moveTo>
                    <a:cubicBezTo>
                      <a:pt x="50369" y="337087"/>
                      <a:pt x="100739" y="255721"/>
                      <a:pt x="185980" y="185979"/>
                    </a:cubicBezTo>
                    <a:cubicBezTo>
                      <a:pt x="271221" y="116237"/>
                      <a:pt x="391333" y="58118"/>
                      <a:pt x="511445" y="0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2436813" y="1257300"/>
                <a:ext cx="530225" cy="949325"/>
              </a:xfrm>
              <a:custGeom>
                <a:avLst/>
                <a:gdLst>
                  <a:gd name="connsiteX0" fmla="*/ 526943 w 663844"/>
                  <a:gd name="connsiteY0" fmla="*/ 1208868 h 1208868"/>
                  <a:gd name="connsiteX1" fmla="*/ 650929 w 663844"/>
                  <a:gd name="connsiteY1" fmla="*/ 759417 h 1208868"/>
                  <a:gd name="connsiteX2" fmla="*/ 604434 w 663844"/>
                  <a:gd name="connsiteY2" fmla="*/ 418455 h 1208868"/>
                  <a:gd name="connsiteX3" fmla="*/ 402956 w 663844"/>
                  <a:gd name="connsiteY3" fmla="*/ 185980 h 1208868"/>
                  <a:gd name="connsiteX4" fmla="*/ 0 w 663844"/>
                  <a:gd name="connsiteY4" fmla="*/ 0 h 120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3844" h="1208868">
                    <a:moveTo>
                      <a:pt x="526943" y="1208868"/>
                    </a:moveTo>
                    <a:cubicBezTo>
                      <a:pt x="582478" y="1050010"/>
                      <a:pt x="638014" y="891153"/>
                      <a:pt x="650929" y="759417"/>
                    </a:cubicBezTo>
                    <a:cubicBezTo>
                      <a:pt x="663844" y="627682"/>
                      <a:pt x="645763" y="514028"/>
                      <a:pt x="604434" y="418455"/>
                    </a:cubicBezTo>
                    <a:cubicBezTo>
                      <a:pt x="563105" y="322882"/>
                      <a:pt x="503695" y="255723"/>
                      <a:pt x="402956" y="185980"/>
                    </a:cubicBezTo>
                    <a:cubicBezTo>
                      <a:pt x="302217" y="116238"/>
                      <a:pt x="151108" y="58119"/>
                      <a:pt x="0" y="0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1992313" y="2960688"/>
                <a:ext cx="1347787" cy="334963"/>
              </a:xfrm>
              <a:custGeom>
                <a:avLst/>
                <a:gdLst>
                  <a:gd name="connsiteX0" fmla="*/ 0 w 1689316"/>
                  <a:gd name="connsiteY0" fmla="*/ 0 h 426204"/>
                  <a:gd name="connsiteX1" fmla="*/ 371960 w 1689316"/>
                  <a:gd name="connsiteY1" fmla="*/ 340963 h 426204"/>
                  <a:gd name="connsiteX2" fmla="*/ 945397 w 1689316"/>
                  <a:gd name="connsiteY2" fmla="*/ 402956 h 426204"/>
                  <a:gd name="connsiteX3" fmla="*/ 1689316 w 1689316"/>
                  <a:gd name="connsiteY3" fmla="*/ 201478 h 426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26204">
                    <a:moveTo>
                      <a:pt x="0" y="0"/>
                    </a:moveTo>
                    <a:cubicBezTo>
                      <a:pt x="107197" y="136902"/>
                      <a:pt x="214394" y="273804"/>
                      <a:pt x="371960" y="340963"/>
                    </a:cubicBezTo>
                    <a:cubicBezTo>
                      <a:pt x="529526" y="408122"/>
                      <a:pt x="725838" y="426204"/>
                      <a:pt x="945397" y="402956"/>
                    </a:cubicBezTo>
                    <a:cubicBezTo>
                      <a:pt x="1164956" y="379709"/>
                      <a:pt x="1427136" y="290593"/>
                      <a:pt x="1689316" y="20147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" name="Arc 149"/>
              <p:cNvSpPr/>
              <p:nvPr/>
            </p:nvSpPr>
            <p:spPr>
              <a:xfrm>
                <a:off x="2128838" y="2193925"/>
                <a:ext cx="1174750" cy="1557338"/>
              </a:xfrm>
              <a:prstGeom prst="arc">
                <a:avLst>
                  <a:gd name="adj1" fmla="val 16867758"/>
                  <a:gd name="adj2" fmla="val 643735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4099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Point-Set Embedding</a:t>
            </a:r>
          </a:p>
        </p:txBody>
      </p:sp>
      <p:grpSp>
        <p:nvGrpSpPr>
          <p:cNvPr id="4" name="Group 109"/>
          <p:cNvGrpSpPr>
            <a:grpSpLocks/>
          </p:cNvGrpSpPr>
          <p:nvPr/>
        </p:nvGrpSpPr>
        <p:grpSpPr bwMode="auto">
          <a:xfrm>
            <a:off x="6151563" y="3625850"/>
            <a:ext cx="2992437" cy="2909888"/>
            <a:chOff x="6151418" y="3626612"/>
            <a:chExt cx="2992582" cy="2909454"/>
          </a:xfrm>
        </p:grpSpPr>
        <p:sp>
          <p:nvSpPr>
            <p:cNvPr id="101" name="Rectangle 100"/>
            <p:cNvSpPr/>
            <p:nvPr/>
          </p:nvSpPr>
          <p:spPr>
            <a:xfrm>
              <a:off x="6151418" y="3626612"/>
              <a:ext cx="2992582" cy="2909454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4183" name="Group 97"/>
            <p:cNvGrpSpPr>
              <a:grpSpLocks/>
            </p:cNvGrpSpPr>
            <p:nvPr/>
          </p:nvGrpSpPr>
          <p:grpSpPr bwMode="auto">
            <a:xfrm>
              <a:off x="6249460" y="3766345"/>
              <a:ext cx="2664832" cy="2755122"/>
              <a:chOff x="4088148" y="2103781"/>
              <a:chExt cx="2664832" cy="2755122"/>
            </a:xfrm>
          </p:grpSpPr>
          <p:sp>
            <p:nvSpPr>
              <p:cNvPr id="90" name="Oval 89"/>
              <p:cNvSpPr/>
              <p:nvPr/>
            </p:nvSpPr>
            <p:spPr bwMode="auto">
              <a:xfrm>
                <a:off x="6000115" y="3461616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 bwMode="auto">
              <a:xfrm>
                <a:off x="6013965" y="4112796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>
                <a:off x="5390523" y="411277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4088148" y="4777806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6665173" y="472238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97" name="Oval 96"/>
              <p:cNvSpPr/>
              <p:nvPr/>
            </p:nvSpPr>
            <p:spPr bwMode="auto">
              <a:xfrm>
                <a:off x="6609748" y="210378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225501" y="3906523"/>
              <a:ext cx="2644381" cy="24464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7561982" y="5187439"/>
              <a:ext cx="26983" cy="25020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7583663" y="5098003"/>
              <a:ext cx="2549145" cy="25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0" idx="0"/>
            </p:cNvCxnSpPr>
            <p:nvPr/>
          </p:nvCxnSpPr>
          <p:spPr>
            <a:xfrm rot="5400000" flipH="1" flipV="1">
              <a:off x="7531214" y="4523360"/>
              <a:ext cx="1939636" cy="5651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endCxn id="0" idx="7"/>
            </p:cNvCxnSpPr>
            <p:nvPr/>
          </p:nvCxnSpPr>
          <p:spPr>
            <a:xfrm flipV="1">
              <a:off x="6324463" y="5786878"/>
              <a:ext cx="1925731" cy="66506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endCxn id="0" idx="5"/>
            </p:cNvCxnSpPr>
            <p:nvPr/>
          </p:nvCxnSpPr>
          <p:spPr>
            <a:xfrm rot="10800000">
              <a:off x="8250195" y="5844019"/>
              <a:ext cx="588991" cy="5523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Rectangle 121"/>
          <p:cNvSpPr/>
          <p:nvPr/>
        </p:nvSpPr>
        <p:spPr>
          <a:xfrm>
            <a:off x="0" y="3711575"/>
            <a:ext cx="2895600" cy="2909888"/>
          </a:xfrm>
          <a:prstGeom prst="rect">
            <a:avLst/>
          </a:prstGeom>
          <a:solidFill>
            <a:schemeClr val="accent2">
              <a:lumMod val="20000"/>
              <a:lumOff val="8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102" name="Group 125"/>
          <p:cNvGrpSpPr>
            <a:grpSpLocks/>
          </p:cNvGrpSpPr>
          <p:nvPr/>
        </p:nvGrpSpPr>
        <p:grpSpPr bwMode="auto">
          <a:xfrm>
            <a:off x="209550" y="3779838"/>
            <a:ext cx="2663825" cy="2754312"/>
            <a:chOff x="4088148" y="2103781"/>
            <a:chExt cx="2664832" cy="2755122"/>
          </a:xfrm>
        </p:grpSpPr>
        <p:sp>
          <p:nvSpPr>
            <p:cNvPr id="127" name="Oval 126"/>
            <p:cNvSpPr/>
            <p:nvPr/>
          </p:nvSpPr>
          <p:spPr bwMode="auto">
            <a:xfrm>
              <a:off x="6000115" y="3461616"/>
              <a:ext cx="87807" cy="81097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8" name="Oval 127"/>
            <p:cNvSpPr/>
            <p:nvPr/>
          </p:nvSpPr>
          <p:spPr bwMode="auto">
            <a:xfrm>
              <a:off x="6013965" y="4112796"/>
              <a:ext cx="87807" cy="81097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5390523" y="4112771"/>
              <a:ext cx="87807" cy="81097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4088148" y="4777806"/>
              <a:ext cx="87807" cy="81097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6665173" y="4722381"/>
              <a:ext cx="87807" cy="81097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6609748" y="2103781"/>
              <a:ext cx="87807" cy="81097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cxnSp>
        <p:nvCxnSpPr>
          <p:cNvPr id="134" name="Straight Connector 133"/>
          <p:cNvCxnSpPr/>
          <p:nvPr/>
        </p:nvCxnSpPr>
        <p:spPr>
          <a:xfrm rot="5400000" flipH="1" flipV="1">
            <a:off x="184150" y="3919538"/>
            <a:ext cx="2646363" cy="2446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16200000" flipV="1">
            <a:off x="1543050" y="5110163"/>
            <a:ext cx="2549525" cy="25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5400000" flipH="1" flipV="1">
            <a:off x="1179512" y="4224338"/>
            <a:ext cx="1939925" cy="1187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 flipH="1" flipV="1">
            <a:off x="579438" y="5534025"/>
            <a:ext cx="636588" cy="12271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16200000" flipV="1">
            <a:off x="1916113" y="5527675"/>
            <a:ext cx="552450" cy="12128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3159125" y="3657600"/>
            <a:ext cx="2728913" cy="2909888"/>
            <a:chOff x="3158829" y="3657600"/>
            <a:chExt cx="2729345" cy="2909454"/>
          </a:xfrm>
        </p:grpSpPr>
        <p:sp>
          <p:nvSpPr>
            <p:cNvPr id="146" name="Rectangle 145"/>
            <p:cNvSpPr/>
            <p:nvPr/>
          </p:nvSpPr>
          <p:spPr>
            <a:xfrm>
              <a:off x="3158829" y="3657600"/>
              <a:ext cx="2729345" cy="2909454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4139" name="Group 146"/>
            <p:cNvGrpSpPr>
              <a:grpSpLocks/>
            </p:cNvGrpSpPr>
            <p:nvPr/>
          </p:nvGrpSpPr>
          <p:grpSpPr bwMode="auto">
            <a:xfrm>
              <a:off x="3187578" y="3724762"/>
              <a:ext cx="2664832" cy="2755122"/>
              <a:chOff x="4088148" y="2103781"/>
              <a:chExt cx="2664832" cy="2755122"/>
            </a:xfrm>
          </p:grpSpPr>
          <p:sp>
            <p:nvSpPr>
              <p:cNvPr id="148" name="Oval 147"/>
              <p:cNvSpPr/>
              <p:nvPr/>
            </p:nvSpPr>
            <p:spPr bwMode="auto">
              <a:xfrm>
                <a:off x="6000115" y="3461616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1" name="Oval 150"/>
              <p:cNvSpPr/>
              <p:nvPr/>
            </p:nvSpPr>
            <p:spPr bwMode="auto">
              <a:xfrm>
                <a:off x="6013965" y="4112796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2" name="Oval 151"/>
              <p:cNvSpPr/>
              <p:nvPr/>
            </p:nvSpPr>
            <p:spPr bwMode="auto">
              <a:xfrm>
                <a:off x="5390523" y="411277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3" name="Oval 152"/>
              <p:cNvSpPr/>
              <p:nvPr/>
            </p:nvSpPr>
            <p:spPr bwMode="auto">
              <a:xfrm>
                <a:off x="4088148" y="4777806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4" name="Oval 153"/>
              <p:cNvSpPr/>
              <p:nvPr/>
            </p:nvSpPr>
            <p:spPr bwMode="auto">
              <a:xfrm>
                <a:off x="6665173" y="472238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5" name="Oval 154"/>
              <p:cNvSpPr/>
              <p:nvPr/>
            </p:nvSpPr>
            <p:spPr bwMode="auto">
              <a:xfrm>
                <a:off x="6609748" y="2103781"/>
                <a:ext cx="87807" cy="81097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3163205" y="3864362"/>
              <a:ext cx="2644381" cy="24467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500483" y="5146068"/>
              <a:ext cx="25396" cy="25022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6200000" flipV="1">
              <a:off x="4521512" y="5055976"/>
              <a:ext cx="2549145" cy="254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0" idx="1"/>
            </p:cNvCxnSpPr>
            <p:nvPr/>
          </p:nvCxnSpPr>
          <p:spPr>
            <a:xfrm rot="5400000" flipH="1" flipV="1">
              <a:off x="4766626" y="4139241"/>
              <a:ext cx="1299969" cy="6096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endCxn id="0" idx="1"/>
            </p:cNvCxnSpPr>
            <p:nvPr/>
          </p:nvCxnSpPr>
          <p:spPr>
            <a:xfrm flipV="1">
              <a:off x="3262033" y="5094074"/>
              <a:ext cx="1849730" cy="13158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endCxn id="0" idx="6"/>
            </p:cNvCxnSpPr>
            <p:nvPr/>
          </p:nvCxnSpPr>
          <p:spPr>
            <a:xfrm rot="16200000" flipV="1">
              <a:off x="4865852" y="5444768"/>
              <a:ext cx="1233303" cy="5890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Rectangular Callout 110"/>
          <p:cNvSpPr/>
          <p:nvPr/>
        </p:nvSpPr>
        <p:spPr>
          <a:xfrm>
            <a:off x="3260725" y="2439988"/>
            <a:ext cx="1793875" cy="852487"/>
          </a:xfrm>
          <a:prstGeom prst="wedgeRectCallout">
            <a:avLst>
              <a:gd name="adj1" fmla="val -90489"/>
              <a:gd name="adj2" fmla="val 219025"/>
            </a:avLst>
          </a:prstGeom>
          <a:solidFill>
            <a:srgbClr val="FFE89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 triangle with 2 points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" name="Rectangular Callout 111"/>
          <p:cNvSpPr/>
          <p:nvPr/>
        </p:nvSpPr>
        <p:spPr>
          <a:xfrm>
            <a:off x="4799013" y="917575"/>
            <a:ext cx="2000250" cy="869950"/>
          </a:xfrm>
          <a:prstGeom prst="wedgeRectCallout">
            <a:avLst>
              <a:gd name="adj1" fmla="val -131441"/>
              <a:gd name="adj2" fmla="val 73093"/>
            </a:avLst>
          </a:prstGeom>
          <a:solidFill>
            <a:srgbClr val="FF7D7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No triangle with 2 points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rot="10800000" flipV="1">
            <a:off x="987425" y="4630738"/>
            <a:ext cx="1798638" cy="1422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1247775" y="4775200"/>
            <a:ext cx="1655763" cy="1335088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10800000" flipV="1">
            <a:off x="3990975" y="4441825"/>
            <a:ext cx="1800225" cy="1422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4252913" y="4586288"/>
            <a:ext cx="1654175" cy="133508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10800000" flipV="1">
            <a:off x="7227888" y="4586288"/>
            <a:ext cx="1800225" cy="1422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7489825" y="4732338"/>
            <a:ext cx="1654175" cy="133508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02"/>
          <p:cNvGrpSpPr>
            <a:grpSpLocks/>
          </p:cNvGrpSpPr>
          <p:nvPr/>
        </p:nvGrpSpPr>
        <p:grpSpPr bwMode="auto">
          <a:xfrm>
            <a:off x="188913" y="3690938"/>
            <a:ext cx="2622550" cy="2628900"/>
            <a:chOff x="188913" y="3706112"/>
            <a:chExt cx="2622097" cy="2628673"/>
          </a:xfrm>
        </p:grpSpPr>
        <p:sp>
          <p:nvSpPr>
            <p:cNvPr id="171" name="Rectangle 170"/>
            <p:cNvSpPr/>
            <p:nvPr/>
          </p:nvSpPr>
          <p:spPr bwMode="auto">
            <a:xfrm>
              <a:off x="2279289" y="3706112"/>
              <a:ext cx="314271" cy="30636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188913" y="6028423"/>
              <a:ext cx="314271" cy="30636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  <a:endParaRPr lang="en-US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496739" y="6028423"/>
              <a:ext cx="314271" cy="30636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  <a:endParaRPr lang="en-US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379332" y="5926832"/>
              <a:ext cx="314271" cy="30636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  <a:endParaRPr lang="en-US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10" name="Group 203"/>
          <p:cNvGrpSpPr>
            <a:grpSpLocks/>
          </p:cNvGrpSpPr>
          <p:nvPr/>
        </p:nvGrpSpPr>
        <p:grpSpPr bwMode="auto">
          <a:xfrm>
            <a:off x="3076575" y="3589338"/>
            <a:ext cx="2608263" cy="2760662"/>
            <a:chOff x="3077255" y="3589998"/>
            <a:chExt cx="2607584" cy="2759301"/>
          </a:xfrm>
        </p:grpSpPr>
        <p:sp>
          <p:nvSpPr>
            <p:cNvPr id="175" name="Rectangle 174"/>
            <p:cNvSpPr/>
            <p:nvPr/>
          </p:nvSpPr>
          <p:spPr bwMode="auto">
            <a:xfrm>
              <a:off x="5254738" y="3589998"/>
              <a:ext cx="314243" cy="30623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3077255" y="6014502"/>
              <a:ext cx="314243" cy="30623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  <a:endParaRPr lang="en-US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5370596" y="6043063"/>
              <a:ext cx="314243" cy="30623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  <a:endParaRPr lang="en-US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4950017" y="5157675"/>
              <a:ext cx="314243" cy="30623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  <a:endParaRPr lang="en-US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</p:grpSp>
      <p:sp>
        <p:nvSpPr>
          <p:cNvPr id="179" name="Rectangle 178"/>
          <p:cNvSpPr/>
          <p:nvPr/>
        </p:nvSpPr>
        <p:spPr bwMode="auto">
          <a:xfrm>
            <a:off x="8070850" y="5883275"/>
            <a:ext cx="314325" cy="306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grpSp>
        <p:nvGrpSpPr>
          <p:cNvPr id="11" name="Group 205"/>
          <p:cNvGrpSpPr>
            <a:grpSpLocks/>
          </p:cNvGrpSpPr>
          <p:nvPr/>
        </p:nvGrpSpPr>
        <p:grpSpPr bwMode="auto">
          <a:xfrm>
            <a:off x="6154738" y="3676650"/>
            <a:ext cx="2752725" cy="2716213"/>
            <a:chOff x="6154284" y="3677084"/>
            <a:chExt cx="2752727" cy="2715757"/>
          </a:xfrm>
        </p:grpSpPr>
        <p:sp>
          <p:nvSpPr>
            <p:cNvPr id="180" name="Rectangle 179"/>
            <p:cNvSpPr/>
            <p:nvPr/>
          </p:nvSpPr>
          <p:spPr bwMode="auto">
            <a:xfrm>
              <a:off x="8346623" y="3677084"/>
              <a:ext cx="314325" cy="30633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grpSp>
          <p:nvGrpSpPr>
            <p:cNvPr id="4127" name="Group 204"/>
            <p:cNvGrpSpPr>
              <a:grpSpLocks/>
            </p:cNvGrpSpPr>
            <p:nvPr/>
          </p:nvGrpSpPr>
          <p:grpSpPr bwMode="auto">
            <a:xfrm>
              <a:off x="6154284" y="6013883"/>
              <a:ext cx="2752727" cy="378958"/>
              <a:chOff x="6154284" y="6013883"/>
              <a:chExt cx="2752727" cy="378958"/>
            </a:xfrm>
          </p:grpSpPr>
          <p:sp>
            <p:nvSpPr>
              <p:cNvPr id="181" name="Rectangle 180"/>
              <p:cNvSpPr/>
              <p:nvPr/>
            </p:nvSpPr>
            <p:spPr bwMode="auto">
              <a:xfrm>
                <a:off x="6154284" y="6086505"/>
                <a:ext cx="314325" cy="30633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b</a:t>
                </a:r>
                <a:endParaRPr lang="en-US" dirty="0">
                  <a:solidFill>
                    <a:schemeClr val="tx1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 bwMode="auto">
              <a:xfrm>
                <a:off x="8592686" y="6013492"/>
                <a:ext cx="314325" cy="30633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  <a:endParaRPr lang="en-US" dirty="0">
                  <a:solidFill>
                    <a:schemeClr val="tx1"/>
                  </a:solidFill>
                  <a:cs typeface="Times New Roman" pitchFamily="18" charset="0"/>
                </a:endParaRPr>
              </a:p>
            </p:txBody>
          </p:sp>
        </p:grpSp>
      </p:grpSp>
      <p:sp>
        <p:nvSpPr>
          <p:cNvPr id="207" name="Rounded Rectangle 206"/>
          <p:cNvSpPr/>
          <p:nvPr/>
        </p:nvSpPr>
        <p:spPr>
          <a:xfrm>
            <a:off x="5219700" y="1978025"/>
            <a:ext cx="3924300" cy="1084263"/>
          </a:xfrm>
          <a:prstGeom prst="roundRect">
            <a:avLst>
              <a:gd name="adj" fmla="val 175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There exists no embedding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this graph on this point set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4122" name="Group 10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5" name="Rectangle 104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6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8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79" grpId="0"/>
      <p:bldP spid="20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0" y="5329238"/>
            <a:ext cx="9144000" cy="9493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set of 4+2=6 points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{(5, 5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(2, 2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(3, 3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(9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9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(0,0), (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0)}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0" y="1016000"/>
            <a:ext cx="9144000" cy="63023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Let the list of unsorted integers be {5, 2, 3, 9} where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= 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03238" y="2098675"/>
            <a:ext cx="3203575" cy="3124200"/>
            <a:chOff x="503877" y="2099170"/>
            <a:chExt cx="3203647" cy="3123022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-762439" y="3446449"/>
              <a:ext cx="269614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554678" y="4747709"/>
              <a:ext cx="31528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 bwMode="auto">
            <a:xfrm>
              <a:off x="516577" y="4655669"/>
              <a:ext cx="157166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1210330" y="4198641"/>
              <a:ext cx="157167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1697704" y="3678137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1965997" y="2875165"/>
              <a:ext cx="158754" cy="144408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2140626" y="2118213"/>
              <a:ext cx="157167" cy="144409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2234291" y="4639800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513550" y="4082797"/>
              <a:ext cx="1030310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(2, 2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62822" y="3578162"/>
              <a:ext cx="954109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(3, 3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</a:t>
              </a:r>
              <a:endParaRPr lang="en-US" dirty="0"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285092" y="2679976"/>
              <a:ext cx="1031898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(5, 5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3877" y="4760404"/>
              <a:ext cx="850919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(0,0) </a:t>
              </a:r>
              <a:endParaRPr lang="en-US" dirty="0"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62881" y="4696928"/>
              <a:ext cx="774717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(9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,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0)</a:t>
              </a:r>
              <a:endParaRPr lang="en-US" dirty="0">
                <a:cs typeface="+mn-cs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2378075" y="1828800"/>
            <a:ext cx="95408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(9, 9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)</a:t>
            </a:r>
            <a:endParaRPr lang="en-US" dirty="0">
              <a:cs typeface="+mn-cs"/>
            </a:endParaRPr>
          </a:p>
        </p:txBody>
      </p:sp>
      <p:grpSp>
        <p:nvGrpSpPr>
          <p:cNvPr id="31751" name="Group 36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38" name="Rectangle 37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40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763669" y="3585369"/>
            <a:ext cx="1069975" cy="1147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571581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324600" y="4319588"/>
            <a:ext cx="2682875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578475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060157" y="2313781"/>
            <a:ext cx="2849562" cy="1654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554663" y="2509838"/>
            <a:ext cx="2551112" cy="9636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641307" y="2386806"/>
            <a:ext cx="2957512" cy="16160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176963" y="2684463"/>
            <a:ext cx="1957387" cy="31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672263" y="2501900"/>
            <a:ext cx="1636712" cy="357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226300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521450" y="3825875"/>
            <a:ext cx="303213" cy="5381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5884863" y="4148138"/>
            <a:ext cx="268287" cy="6111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104063" y="4775200"/>
            <a:ext cx="52228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cs typeface="+mn-cs"/>
              </a:rPr>
              <a:t>G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sp>
        <p:nvSpPr>
          <p:cNvPr id="52" name="Rectangular Callout 51"/>
          <p:cNvSpPr/>
          <p:nvPr/>
        </p:nvSpPr>
        <p:spPr>
          <a:xfrm>
            <a:off x="3790950" y="1647825"/>
            <a:ext cx="2878138" cy="977900"/>
          </a:xfrm>
          <a:prstGeom prst="wedgeRectCallout">
            <a:avLst>
              <a:gd name="adj1" fmla="val 84412"/>
              <a:gd name="adj2" fmla="val 136961"/>
            </a:avLst>
          </a:prstGeom>
          <a:solidFill>
            <a:srgbClr val="FFEFB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Exactly one inner vertex of degree three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213350" y="4578350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499350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31238" y="4735513"/>
            <a:ext cx="3222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96000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02475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716838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578475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324600" y="4246563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6919913" y="3819525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589838" y="34988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848725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232650" y="1716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1912938" y="4814888"/>
            <a:ext cx="4619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S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grpSp>
        <p:nvGrpSpPr>
          <p:cNvPr id="32798" name="Group 54"/>
          <p:cNvGrpSpPr>
            <a:grpSpLocks/>
          </p:cNvGrpSpPr>
          <p:nvPr/>
        </p:nvGrpSpPr>
        <p:grpSpPr bwMode="auto">
          <a:xfrm>
            <a:off x="503238" y="2098675"/>
            <a:ext cx="3203575" cy="3124200"/>
            <a:chOff x="503877" y="2099170"/>
            <a:chExt cx="3203647" cy="3123022"/>
          </a:xfrm>
        </p:grpSpPr>
        <p:cxnSp>
          <p:nvCxnSpPr>
            <p:cNvPr id="56" name="Straight Arrow Connector 55"/>
            <p:cNvCxnSpPr/>
            <p:nvPr/>
          </p:nvCxnSpPr>
          <p:spPr>
            <a:xfrm rot="5400000" flipH="1" flipV="1">
              <a:off x="-762439" y="3446449"/>
              <a:ext cx="269614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554678" y="4747709"/>
              <a:ext cx="31528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 bwMode="auto">
            <a:xfrm>
              <a:off x="516577" y="4655669"/>
              <a:ext cx="157166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210330" y="4198641"/>
              <a:ext cx="157167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697704" y="3678137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1965997" y="2875165"/>
              <a:ext cx="158754" cy="144408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2140626" y="2118213"/>
              <a:ext cx="157167" cy="144409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234291" y="4639800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513550" y="4082797"/>
              <a:ext cx="1030310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(2, 2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962822" y="3578162"/>
              <a:ext cx="954109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(3, 3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</a:t>
              </a:r>
              <a:endParaRPr lang="en-US" dirty="0"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285092" y="2679976"/>
              <a:ext cx="1031898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(5, 5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03877" y="4760404"/>
              <a:ext cx="850919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(0,0) </a:t>
              </a:r>
              <a:endParaRPr lang="en-US" dirty="0"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362881" y="4696928"/>
              <a:ext cx="774717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(9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,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0)</a:t>
              </a:r>
              <a:endParaRPr lang="en-US" dirty="0">
                <a:cs typeface="+mn-cs"/>
              </a:endParaRPr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2378075" y="1828800"/>
            <a:ext cx="95408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(9, 9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)</a:t>
            </a:r>
            <a:endParaRPr lang="en-US" dirty="0"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0" y="5273675"/>
            <a:ext cx="9144000" cy="5937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</a:t>
            </a:r>
            <a:r>
              <a:rPr lang="en-US" sz="3200" b="1" i="1" dirty="0">
                <a:solidFill>
                  <a:schemeClr val="tx1"/>
                </a:solidFill>
              </a:rPr>
              <a:t>G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exactly one inner vertex of degree three</a:t>
            </a:r>
          </a:p>
        </p:txBody>
      </p:sp>
      <p:grpSp>
        <p:nvGrpSpPr>
          <p:cNvPr id="32801" name="Group 48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51" name="Rectangle 50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5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/>
          <p:cNvCxnSpPr>
            <a:stCxn id="98" idx="0"/>
            <a:endCxn id="103" idx="0"/>
          </p:cNvCxnSpPr>
          <p:nvPr/>
        </p:nvCxnSpPr>
        <p:spPr bwMode="auto">
          <a:xfrm rot="5400000" flipH="1" flipV="1">
            <a:off x="5060157" y="2313781"/>
            <a:ext cx="2849562" cy="1654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99" idx="1"/>
            <a:endCxn id="103" idx="0"/>
          </p:cNvCxnSpPr>
          <p:nvPr/>
        </p:nvCxnSpPr>
        <p:spPr bwMode="auto">
          <a:xfrm rot="5400000" flipH="1" flipV="1">
            <a:off x="5554663" y="2509838"/>
            <a:ext cx="2551112" cy="9636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79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sp>
        <p:nvSpPr>
          <p:cNvPr id="52" name="Rectangular Callout 51"/>
          <p:cNvSpPr/>
          <p:nvPr/>
        </p:nvSpPr>
        <p:spPr>
          <a:xfrm>
            <a:off x="3470275" y="1617663"/>
            <a:ext cx="3373438" cy="771525"/>
          </a:xfrm>
          <a:prstGeom prst="wedgeRectCallout">
            <a:avLst>
              <a:gd name="adj1" fmla="val 44891"/>
              <a:gd name="adj2" fmla="val 258662"/>
            </a:avLst>
          </a:prstGeom>
          <a:solidFill>
            <a:srgbClr val="FFEFB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path of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-1=3 vertices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101" idx="5"/>
            <a:endCxn id="102" idx="1"/>
          </p:cNvCxnSpPr>
          <p:nvPr/>
        </p:nvCxnSpPr>
        <p:spPr bwMode="auto">
          <a:xfrm rot="16200000" flipH="1">
            <a:off x="7763669" y="3585369"/>
            <a:ext cx="1069975" cy="1147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00" idx="4"/>
            <a:endCxn id="102" idx="1"/>
          </p:cNvCxnSpPr>
          <p:nvPr/>
        </p:nvCxnSpPr>
        <p:spPr bwMode="auto">
          <a:xfrm rot="16200000" flipH="1">
            <a:off x="7571581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99" idx="2"/>
            <a:endCxn id="102" idx="6"/>
          </p:cNvCxnSpPr>
          <p:nvPr/>
        </p:nvCxnSpPr>
        <p:spPr bwMode="auto">
          <a:xfrm rot="10800000" flipH="1" flipV="1">
            <a:off x="6324600" y="4319588"/>
            <a:ext cx="2682875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98" idx="2"/>
            <a:endCxn id="102" idx="6"/>
          </p:cNvCxnSpPr>
          <p:nvPr/>
        </p:nvCxnSpPr>
        <p:spPr bwMode="auto">
          <a:xfrm rot="10800000" flipH="1" flipV="1">
            <a:off x="5578475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02" idx="0"/>
            <a:endCxn id="103" idx="0"/>
          </p:cNvCxnSpPr>
          <p:nvPr/>
        </p:nvCxnSpPr>
        <p:spPr bwMode="auto">
          <a:xfrm rot="16200000" flipV="1">
            <a:off x="6641307" y="2386806"/>
            <a:ext cx="2957512" cy="16160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00" idx="0"/>
            <a:endCxn id="103" idx="4"/>
          </p:cNvCxnSpPr>
          <p:nvPr/>
        </p:nvCxnSpPr>
        <p:spPr bwMode="auto">
          <a:xfrm rot="5400000" flipH="1" flipV="1">
            <a:off x="6176963" y="2684463"/>
            <a:ext cx="1957387" cy="31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01" idx="0"/>
            <a:endCxn id="103" idx="4"/>
          </p:cNvCxnSpPr>
          <p:nvPr/>
        </p:nvCxnSpPr>
        <p:spPr bwMode="auto">
          <a:xfrm rot="16200000" flipV="1">
            <a:off x="6672263" y="2501900"/>
            <a:ext cx="1636712" cy="357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00" idx="7"/>
            <a:endCxn id="101" idx="3"/>
          </p:cNvCxnSpPr>
          <p:nvPr/>
        </p:nvCxnSpPr>
        <p:spPr bwMode="auto">
          <a:xfrm rot="5400000" flipH="1" flipV="1">
            <a:off x="7226300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99" idx="7"/>
            <a:endCxn id="100" idx="3"/>
          </p:cNvCxnSpPr>
          <p:nvPr/>
        </p:nvCxnSpPr>
        <p:spPr bwMode="auto">
          <a:xfrm rot="5400000" flipH="1" flipV="1">
            <a:off x="6538913" y="3863975"/>
            <a:ext cx="323850" cy="482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98" idx="7"/>
            <a:endCxn id="99" idx="2"/>
          </p:cNvCxnSpPr>
          <p:nvPr/>
        </p:nvCxnSpPr>
        <p:spPr bwMode="auto">
          <a:xfrm rot="5400000" flipH="1" flipV="1">
            <a:off x="5884863" y="4148138"/>
            <a:ext cx="268287" cy="6111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213350" y="4592638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8631238" y="4749800"/>
            <a:ext cx="3222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096000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102475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716838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5578475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6324600" y="4246563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6919913" y="3819525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1" name="Oval 100"/>
          <p:cNvSpPr/>
          <p:nvPr/>
        </p:nvSpPr>
        <p:spPr bwMode="auto">
          <a:xfrm>
            <a:off x="7589838" y="34988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Oval 101"/>
          <p:cNvSpPr/>
          <p:nvPr/>
        </p:nvSpPr>
        <p:spPr bwMode="auto">
          <a:xfrm>
            <a:off x="8848725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Oval 102"/>
          <p:cNvSpPr/>
          <p:nvPr/>
        </p:nvSpPr>
        <p:spPr bwMode="auto">
          <a:xfrm>
            <a:off x="7232650" y="1716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499350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104063" y="4775200"/>
            <a:ext cx="52228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cs typeface="+mn-cs"/>
              </a:rPr>
              <a:t>G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12938" y="4814888"/>
            <a:ext cx="4619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S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grpSp>
        <p:nvGrpSpPr>
          <p:cNvPr id="33822" name="Group 54"/>
          <p:cNvGrpSpPr>
            <a:grpSpLocks/>
          </p:cNvGrpSpPr>
          <p:nvPr/>
        </p:nvGrpSpPr>
        <p:grpSpPr bwMode="auto">
          <a:xfrm>
            <a:off x="503238" y="2098675"/>
            <a:ext cx="3203575" cy="3124200"/>
            <a:chOff x="503877" y="2099170"/>
            <a:chExt cx="3203647" cy="3123022"/>
          </a:xfrm>
        </p:grpSpPr>
        <p:cxnSp>
          <p:nvCxnSpPr>
            <p:cNvPr id="56" name="Straight Arrow Connector 55"/>
            <p:cNvCxnSpPr/>
            <p:nvPr/>
          </p:nvCxnSpPr>
          <p:spPr>
            <a:xfrm rot="5400000" flipH="1" flipV="1">
              <a:off x="-762439" y="3446449"/>
              <a:ext cx="269614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554678" y="4747709"/>
              <a:ext cx="31528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 bwMode="auto">
            <a:xfrm>
              <a:off x="516577" y="4655669"/>
              <a:ext cx="157166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1210330" y="4198641"/>
              <a:ext cx="157167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697704" y="3678137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965997" y="2875165"/>
              <a:ext cx="158754" cy="144408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2140626" y="2118213"/>
              <a:ext cx="157167" cy="144409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2234291" y="4639800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513550" y="4082797"/>
              <a:ext cx="1030310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(2, 2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62822" y="3578162"/>
              <a:ext cx="954109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(3, 3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</a:t>
              </a:r>
              <a:endParaRPr lang="en-US" dirty="0"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285092" y="2679976"/>
              <a:ext cx="1031898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(5, 5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03877" y="4760404"/>
              <a:ext cx="850919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(0,0) </a:t>
              </a:r>
              <a:endParaRPr lang="en-US" dirty="0"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362881" y="4696928"/>
              <a:ext cx="774717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(9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,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0)</a:t>
              </a:r>
              <a:endParaRPr lang="en-US" dirty="0">
                <a:cs typeface="+mn-cs"/>
              </a:endParaRPr>
            </a:p>
          </p:txBody>
        </p:sp>
      </p:grpSp>
      <p:sp>
        <p:nvSpPr>
          <p:cNvPr id="69" name="Rectangle 68"/>
          <p:cNvSpPr/>
          <p:nvPr/>
        </p:nvSpPr>
        <p:spPr>
          <a:xfrm>
            <a:off x="2378075" y="1828800"/>
            <a:ext cx="95408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(9, 9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)</a:t>
            </a:r>
            <a:endParaRPr lang="en-US" dirty="0">
              <a:cs typeface="+mn-cs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0" y="5273675"/>
            <a:ext cx="9144000" cy="5937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</a:t>
            </a:r>
            <a:r>
              <a:rPr lang="en-US" sz="3200" b="1" i="1" dirty="0">
                <a:solidFill>
                  <a:schemeClr val="tx1"/>
                </a:solidFill>
              </a:rPr>
              <a:t>G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exactly one inner vertex of degree three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0" y="5927725"/>
            <a:ext cx="9144000" cy="595313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Deletion of the outer vertices gives a path of 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-1 = 3 vertices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3826" name="Group 7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73" name="Rectangle 7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78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93" grpId="0"/>
      <p:bldP spid="94" grpId="0"/>
      <p:bldP spid="98" grpId="0" animBg="1"/>
      <p:bldP spid="102" grpId="0" animBg="1"/>
      <p:bldP spid="103" grpId="0" animBg="1"/>
      <p:bldP spid="10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763669" y="3585369"/>
            <a:ext cx="1069975" cy="1147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571581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324600" y="4319588"/>
            <a:ext cx="2682875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578475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060157" y="2313781"/>
            <a:ext cx="2849562" cy="1654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554663" y="2509838"/>
            <a:ext cx="2551112" cy="9636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641307" y="2386806"/>
            <a:ext cx="2957512" cy="16160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176963" y="2684463"/>
            <a:ext cx="1957387" cy="31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672263" y="2501900"/>
            <a:ext cx="1636712" cy="357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226300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521450" y="3825875"/>
            <a:ext cx="303213" cy="5381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5884863" y="4148138"/>
            <a:ext cx="268287" cy="6111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104063" y="4775200"/>
            <a:ext cx="52228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cs typeface="+mn-cs"/>
              </a:rPr>
              <a:t>G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213350" y="4578350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499350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31238" y="4735513"/>
            <a:ext cx="3222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96000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02475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716838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578475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324600" y="4246563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6919913" y="3819525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589838" y="34988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848725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232650" y="1716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1912938" y="4814888"/>
            <a:ext cx="4619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S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grpSp>
        <p:nvGrpSpPr>
          <p:cNvPr id="34845" name="Group 54"/>
          <p:cNvGrpSpPr>
            <a:grpSpLocks/>
          </p:cNvGrpSpPr>
          <p:nvPr/>
        </p:nvGrpSpPr>
        <p:grpSpPr bwMode="auto">
          <a:xfrm>
            <a:off x="503238" y="2098675"/>
            <a:ext cx="3203575" cy="3124200"/>
            <a:chOff x="503877" y="2099170"/>
            <a:chExt cx="3203647" cy="3123022"/>
          </a:xfrm>
        </p:grpSpPr>
        <p:cxnSp>
          <p:nvCxnSpPr>
            <p:cNvPr id="56" name="Straight Arrow Connector 55"/>
            <p:cNvCxnSpPr/>
            <p:nvPr/>
          </p:nvCxnSpPr>
          <p:spPr>
            <a:xfrm rot="5400000" flipH="1" flipV="1">
              <a:off x="-762439" y="3446449"/>
              <a:ext cx="269614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554678" y="4747709"/>
              <a:ext cx="31528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 bwMode="auto">
            <a:xfrm>
              <a:off x="516577" y="4655669"/>
              <a:ext cx="157166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210330" y="4198641"/>
              <a:ext cx="157167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697704" y="3678137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1965997" y="2875165"/>
              <a:ext cx="158754" cy="144408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2140626" y="2118213"/>
              <a:ext cx="157167" cy="144409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234291" y="4639800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513550" y="4082797"/>
              <a:ext cx="1030310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(2, 2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962822" y="3578162"/>
              <a:ext cx="954109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(3, 3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</a:t>
              </a:r>
              <a:endParaRPr lang="en-US" dirty="0"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285092" y="2679976"/>
              <a:ext cx="1031898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(5, 5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03877" y="4760404"/>
              <a:ext cx="850919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(0,0) </a:t>
              </a:r>
              <a:endParaRPr lang="en-US" dirty="0"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362881" y="4696928"/>
              <a:ext cx="774717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(9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,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0)</a:t>
              </a:r>
              <a:endParaRPr lang="en-US" dirty="0">
                <a:cs typeface="+mn-cs"/>
              </a:endParaRPr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2378075" y="1828800"/>
            <a:ext cx="95408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(9, 9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)</a:t>
            </a:r>
            <a:endParaRPr lang="en-US" dirty="0"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0" y="5273675"/>
            <a:ext cx="9144000" cy="1325563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 can show that from the point-set embedding of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we can find a sorted order of the points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0" y="868363"/>
            <a:ext cx="9144000" cy="595312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always has an embedding on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</p:txBody>
      </p:sp>
      <p:grpSp>
        <p:nvGrpSpPr>
          <p:cNvPr id="34849" name="Group 50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52" name="Rectangle 5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5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>
            <a:stCxn id="64" idx="3"/>
            <a:endCxn id="58" idx="0"/>
          </p:cNvCxnSpPr>
          <p:nvPr/>
        </p:nvCxnSpPr>
        <p:spPr bwMode="auto">
          <a:xfrm rot="5400000">
            <a:off x="172244" y="2664619"/>
            <a:ext cx="2414588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65" idx="4"/>
            <a:endCxn id="64" idx="7"/>
          </p:cNvCxnSpPr>
          <p:nvPr/>
        </p:nvCxnSpPr>
        <p:spPr bwMode="auto">
          <a:xfrm rot="5400000" flipH="1">
            <a:off x="971550" y="3443288"/>
            <a:ext cx="2644775" cy="3810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4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763669" y="3585369"/>
            <a:ext cx="1069975" cy="1147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571581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324600" y="4319588"/>
            <a:ext cx="2682875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578475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060157" y="2313781"/>
            <a:ext cx="2849562" cy="1654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554663" y="2509838"/>
            <a:ext cx="2551112" cy="9636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641307" y="2386806"/>
            <a:ext cx="2957512" cy="16160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176963" y="2684463"/>
            <a:ext cx="1957387" cy="31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672263" y="2501900"/>
            <a:ext cx="1636712" cy="357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226300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521450" y="3825875"/>
            <a:ext cx="303213" cy="5381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5884863" y="4148138"/>
            <a:ext cx="268287" cy="6111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104063" y="4775200"/>
            <a:ext cx="52228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cs typeface="+mn-cs"/>
              </a:rPr>
              <a:t>G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213350" y="4578350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499350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31238" y="4735513"/>
            <a:ext cx="3222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96000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102475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716838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578475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324600" y="4246563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6919913" y="3819525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589838" y="34988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848725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232650" y="1716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1912938" y="4814888"/>
            <a:ext cx="4619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S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endParaRPr lang="en-US" dirty="0">
              <a:cs typeface="+mn-cs"/>
            </a:endParaRPr>
          </a:p>
        </p:txBody>
      </p:sp>
      <p:grpSp>
        <p:nvGrpSpPr>
          <p:cNvPr id="35871" name="Group 54"/>
          <p:cNvGrpSpPr>
            <a:grpSpLocks/>
          </p:cNvGrpSpPr>
          <p:nvPr/>
        </p:nvGrpSpPr>
        <p:grpSpPr bwMode="auto">
          <a:xfrm>
            <a:off x="503238" y="2098675"/>
            <a:ext cx="3203575" cy="3124200"/>
            <a:chOff x="503877" y="2099170"/>
            <a:chExt cx="3203647" cy="3123022"/>
          </a:xfrm>
        </p:grpSpPr>
        <p:cxnSp>
          <p:nvCxnSpPr>
            <p:cNvPr id="56" name="Straight Arrow Connector 55"/>
            <p:cNvCxnSpPr/>
            <p:nvPr/>
          </p:nvCxnSpPr>
          <p:spPr>
            <a:xfrm rot="5400000" flipH="1" flipV="1">
              <a:off x="-762439" y="3446449"/>
              <a:ext cx="269614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554678" y="4747709"/>
              <a:ext cx="31528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 bwMode="auto">
            <a:xfrm>
              <a:off x="516577" y="4655669"/>
              <a:ext cx="157166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210330" y="4198641"/>
              <a:ext cx="157167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697704" y="3678137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1965997" y="2875165"/>
              <a:ext cx="158754" cy="144408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2140626" y="2118213"/>
              <a:ext cx="157167" cy="144409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234291" y="4639800"/>
              <a:ext cx="158754" cy="145995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  <a:effectLst>
              <a:outerShdw sx="1000" sy="1000" algn="ctr" rotWithShape="0">
                <a:schemeClr val="bg1">
                  <a:lumMod val="6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513550" y="4082797"/>
              <a:ext cx="1030310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(2, 2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962822" y="3578162"/>
              <a:ext cx="954109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(3, 3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</a:t>
              </a:r>
              <a:endParaRPr lang="en-US" dirty="0"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285092" y="2679976"/>
              <a:ext cx="1031898" cy="4617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(5, 5</a:t>
              </a:r>
              <a:r>
                <a:rPr lang="en-US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2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) </a:t>
              </a:r>
              <a:endParaRPr lang="en-US" dirty="0"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03877" y="4760404"/>
              <a:ext cx="850919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(0,0) </a:t>
              </a:r>
              <a:endParaRPr lang="en-US" dirty="0"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362881" y="4696928"/>
              <a:ext cx="774717" cy="461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(9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,</a:t>
              </a: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cs"/>
                </a:rPr>
                <a:t>0)</a:t>
              </a:r>
              <a:endParaRPr lang="en-US" dirty="0">
                <a:cs typeface="+mn-cs"/>
              </a:endParaRPr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2378075" y="1828800"/>
            <a:ext cx="95408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(9, 9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)</a:t>
            </a:r>
            <a:endParaRPr lang="en-US" dirty="0"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0" y="5273675"/>
            <a:ext cx="9144000" cy="1325563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convex-hull of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contains {(</a:t>
            </a:r>
            <a:r>
              <a:rPr lang="en-US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max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9, 9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(</a:t>
            </a:r>
            <a:r>
              <a:rPr lang="en-US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max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0), (0,0)}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0" y="1006475"/>
            <a:ext cx="4343400" cy="5937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Find the convex hull of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</p:txBody>
      </p:sp>
      <p:cxnSp>
        <p:nvCxnSpPr>
          <p:cNvPr id="87" name="Straight Connector 86"/>
          <p:cNvCxnSpPr>
            <a:stCxn id="65" idx="3"/>
            <a:endCxn id="58" idx="6"/>
          </p:cNvCxnSpPr>
          <p:nvPr/>
        </p:nvCxnSpPr>
        <p:spPr bwMode="auto">
          <a:xfrm rot="5400000" flipH="1">
            <a:off x="1448594" y="3955257"/>
            <a:ext cx="34925" cy="1582737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876" name="Group 52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54" name="Rectangle 53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8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16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rot="5400000">
            <a:off x="-131762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 flipH="1">
            <a:off x="665956" y="3428207"/>
            <a:ext cx="2646363" cy="3810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71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900988" y="3586163"/>
            <a:ext cx="1069975" cy="1146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708106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462713" y="4319588"/>
            <a:ext cx="2681287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715000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197476" y="2312987"/>
            <a:ext cx="2849562" cy="1655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691982" y="2509044"/>
            <a:ext cx="2551112" cy="965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778626" y="2387600"/>
            <a:ext cx="2957512" cy="1614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314282" y="2683669"/>
            <a:ext cx="1957387" cy="314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809582" y="2502694"/>
            <a:ext cx="1636712" cy="355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362825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659562" y="3825876"/>
            <a:ext cx="303213" cy="538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6022182" y="4147344"/>
            <a:ext cx="268287" cy="612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32525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240588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54950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715000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462713" y="4246563"/>
            <a:ext cx="157162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7056438" y="3819525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727950" y="3498850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985250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370763" y="1716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-1066006" y="3431382"/>
            <a:ext cx="269557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49238" y="4708525"/>
            <a:ext cx="2493962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 bwMode="auto">
          <a:xfrm>
            <a:off x="211138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>
            <a:off x="904875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 bwMode="auto">
          <a:xfrm>
            <a:off x="1393825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 bwMode="auto">
          <a:xfrm>
            <a:off x="1662113" y="2859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 bwMode="auto">
          <a:xfrm>
            <a:off x="1835150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 bwMode="auto">
          <a:xfrm>
            <a:off x="1930400" y="4624388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0" y="5684838"/>
            <a:ext cx="9144000" cy="914400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 show two mapping of the outer vertices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a, b, c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0" y="1006475"/>
            <a:ext cx="4343400" cy="5937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outer vertices of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rot="5400000" flipH="1">
            <a:off x="1143794" y="3939382"/>
            <a:ext cx="34925" cy="1582737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2717800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 flipH="1">
            <a:off x="3516312" y="3427413"/>
            <a:ext cx="2646363" cy="3968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1783556" y="3431382"/>
            <a:ext cx="26955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098800" y="4708525"/>
            <a:ext cx="2493963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 bwMode="auto">
          <a:xfrm>
            <a:off x="3060700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3754438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Oval 89"/>
          <p:cNvSpPr/>
          <p:nvPr/>
        </p:nvSpPr>
        <p:spPr bwMode="auto">
          <a:xfrm>
            <a:off x="4243388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 bwMode="auto">
          <a:xfrm>
            <a:off x="4511675" y="2859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Oval 91"/>
          <p:cNvSpPr/>
          <p:nvPr/>
        </p:nvSpPr>
        <p:spPr bwMode="auto">
          <a:xfrm>
            <a:off x="4684713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Oval 92"/>
          <p:cNvSpPr/>
          <p:nvPr/>
        </p:nvSpPr>
        <p:spPr bwMode="auto">
          <a:xfrm>
            <a:off x="4779963" y="46243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9" name="Straight Connector 108"/>
          <p:cNvCxnSpPr/>
          <p:nvPr/>
        </p:nvCxnSpPr>
        <p:spPr bwMode="auto">
          <a:xfrm rot="5400000" flipH="1">
            <a:off x="3993356" y="3939382"/>
            <a:ext cx="34925" cy="158273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grpSp>
        <p:nvGrpSpPr>
          <p:cNvPr id="36921" name="Group 66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68" name="Rectangle 67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71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1644 C -0.04114 0.04584 -0.08194 0.0757 -0.18107 0.07361 C -0.28038 0.07153 -0.43767 0.03774 -0.59496 0.00417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" y="2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44 -0.0176 C -0.10139 -0.04213 -0.17916 -0.06644 -0.28021 -0.05973 C -0.38125 -0.05301 -0.50573 -0.01528 -0.63021 0.02245 " pathEditMode="relative" ptsTypes="aaA">
                                      <p:cBhvr>
                                        <p:cTn id="13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88 C -0.1717 0.04699 -0.34323 0.08542 -0.46475 0.07269 C -0.58646 0.05996 -0.65833 -0.00347 -0.72986 -0.06643 " pathEditMode="relative" rAng="0" ptsTypes="aaA">
                                      <p:cBhvr>
                                        <p:cTn id="1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C 0.0007 -0.0662 0.00157 -0.13218 -0.01007 -0.21551 C -0.0217 -0.29884 -0.05121 -0.46227 -0.07014 -0.5 C -0.08906 -0.53773 -0.10625 -0.49005 -0.12343 -0.44213 " pathEditMode="relative" ptsTypes="aaaA">
                                      <p:cBhvr>
                                        <p:cTn id="19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C -0.07899 0.00856 -0.15764 0.01759 -0.2085 0.08171 C -0.2592 0.1456 -0.28229 0.26458 -0.30486 0.38426 " pathEditMode="relative" rAng="0" ptsTypes="aaA">
                                      <p:cBhvr>
                                        <p:cTn id="2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192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1783 C -0.15364 -0.14768 -0.30712 -0.31296 -0.41128 -0.31759 C -0.51545 -0.32222 -0.57048 -0.16643 -0.62517 -0.01064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-1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3" grpId="0"/>
      <p:bldP spid="116" grpId="0"/>
      <p:bldP spid="50" grpId="0" animBg="1"/>
      <p:bldP spid="112" grpId="0"/>
      <p:bldP spid="114" grpId="0"/>
      <p:bldP spid="11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reeform 132"/>
          <p:cNvSpPr/>
          <p:nvPr/>
        </p:nvSpPr>
        <p:spPr>
          <a:xfrm>
            <a:off x="1431925" y="2163763"/>
            <a:ext cx="565150" cy="2500312"/>
          </a:xfrm>
          <a:custGeom>
            <a:avLst/>
            <a:gdLst>
              <a:gd name="connsiteX0" fmla="*/ 0 w 563880"/>
              <a:gd name="connsiteY0" fmla="*/ 1539240 h 2499360"/>
              <a:gd name="connsiteX1" fmla="*/ 563880 w 563880"/>
              <a:gd name="connsiteY1" fmla="*/ 2499360 h 2499360"/>
              <a:gd name="connsiteX2" fmla="*/ 533400 w 563880"/>
              <a:gd name="connsiteY2" fmla="*/ 0 h 2499360"/>
              <a:gd name="connsiteX3" fmla="*/ 426720 w 563880"/>
              <a:gd name="connsiteY3" fmla="*/ 0 h 2499360"/>
              <a:gd name="connsiteX4" fmla="*/ 0 w 563880"/>
              <a:gd name="connsiteY4" fmla="*/ 1539240 h 249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880" h="2499360">
                <a:moveTo>
                  <a:pt x="0" y="1539240"/>
                </a:moveTo>
                <a:lnTo>
                  <a:pt x="563880" y="2499360"/>
                </a:lnTo>
                <a:lnTo>
                  <a:pt x="533400" y="0"/>
                </a:lnTo>
                <a:lnTo>
                  <a:pt x="426720" y="0"/>
                </a:lnTo>
                <a:lnTo>
                  <a:pt x="0" y="1539240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244475" y="3749675"/>
            <a:ext cx="1782763" cy="990600"/>
          </a:xfrm>
          <a:custGeom>
            <a:avLst/>
            <a:gdLst>
              <a:gd name="connsiteX0" fmla="*/ 1173480 w 1783080"/>
              <a:gd name="connsiteY0" fmla="*/ 0 h 990600"/>
              <a:gd name="connsiteX1" fmla="*/ 0 w 1783080"/>
              <a:gd name="connsiteY1" fmla="*/ 929640 h 990600"/>
              <a:gd name="connsiteX2" fmla="*/ 30480 w 1783080"/>
              <a:gd name="connsiteY2" fmla="*/ 990600 h 990600"/>
              <a:gd name="connsiteX3" fmla="*/ 1783080 w 1783080"/>
              <a:gd name="connsiteY3" fmla="*/ 990600 h 990600"/>
              <a:gd name="connsiteX4" fmla="*/ 1173480 w 178308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3080" h="990600">
                <a:moveTo>
                  <a:pt x="1173480" y="0"/>
                </a:moveTo>
                <a:lnTo>
                  <a:pt x="0" y="929640"/>
                </a:lnTo>
                <a:lnTo>
                  <a:pt x="30480" y="990600"/>
                </a:lnTo>
                <a:lnTo>
                  <a:pt x="1783080" y="990600"/>
                </a:lnTo>
                <a:lnTo>
                  <a:pt x="117348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244475" y="2255838"/>
            <a:ext cx="1584325" cy="2452687"/>
          </a:xfrm>
          <a:custGeom>
            <a:avLst/>
            <a:gdLst>
              <a:gd name="connsiteX0" fmla="*/ 1173480 w 1584960"/>
              <a:gd name="connsiteY0" fmla="*/ 1447800 h 2453640"/>
              <a:gd name="connsiteX1" fmla="*/ 0 w 1584960"/>
              <a:gd name="connsiteY1" fmla="*/ 2453640 h 2453640"/>
              <a:gd name="connsiteX2" fmla="*/ 1584960 w 1584960"/>
              <a:gd name="connsiteY2" fmla="*/ 0 h 2453640"/>
              <a:gd name="connsiteX3" fmla="*/ 1143000 w 1584960"/>
              <a:gd name="connsiteY3" fmla="*/ 1493520 h 24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4960" h="2453640">
                <a:moveTo>
                  <a:pt x="1173480" y="1447800"/>
                </a:moveTo>
                <a:lnTo>
                  <a:pt x="0" y="2453640"/>
                </a:lnTo>
                <a:lnTo>
                  <a:pt x="1584960" y="0"/>
                </a:lnTo>
                <a:lnTo>
                  <a:pt x="1143000" y="1493520"/>
                </a:lnTo>
              </a:path>
            </a:pathLst>
          </a:custGeom>
          <a:solidFill>
            <a:srgbClr val="0070C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4283075" y="2179638"/>
            <a:ext cx="563563" cy="2498725"/>
          </a:xfrm>
          <a:custGeom>
            <a:avLst/>
            <a:gdLst>
              <a:gd name="connsiteX0" fmla="*/ 0 w 563880"/>
              <a:gd name="connsiteY0" fmla="*/ 1539240 h 2499360"/>
              <a:gd name="connsiteX1" fmla="*/ 563880 w 563880"/>
              <a:gd name="connsiteY1" fmla="*/ 2499360 h 2499360"/>
              <a:gd name="connsiteX2" fmla="*/ 533400 w 563880"/>
              <a:gd name="connsiteY2" fmla="*/ 0 h 2499360"/>
              <a:gd name="connsiteX3" fmla="*/ 426720 w 563880"/>
              <a:gd name="connsiteY3" fmla="*/ 0 h 2499360"/>
              <a:gd name="connsiteX4" fmla="*/ 0 w 563880"/>
              <a:gd name="connsiteY4" fmla="*/ 1539240 h 249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880" h="2499360">
                <a:moveTo>
                  <a:pt x="0" y="1539240"/>
                </a:moveTo>
                <a:lnTo>
                  <a:pt x="563880" y="2499360"/>
                </a:lnTo>
                <a:lnTo>
                  <a:pt x="533400" y="0"/>
                </a:lnTo>
                <a:lnTo>
                  <a:pt x="426720" y="0"/>
                </a:lnTo>
                <a:lnTo>
                  <a:pt x="0" y="1539240"/>
                </a:lnTo>
                <a:close/>
              </a:path>
            </a:pathLst>
          </a:custGeom>
          <a:solidFill>
            <a:srgbClr val="0070C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3124200" y="3749675"/>
            <a:ext cx="1782763" cy="990600"/>
          </a:xfrm>
          <a:custGeom>
            <a:avLst/>
            <a:gdLst>
              <a:gd name="connsiteX0" fmla="*/ 1173480 w 1783080"/>
              <a:gd name="connsiteY0" fmla="*/ 0 h 990600"/>
              <a:gd name="connsiteX1" fmla="*/ 0 w 1783080"/>
              <a:gd name="connsiteY1" fmla="*/ 929640 h 990600"/>
              <a:gd name="connsiteX2" fmla="*/ 30480 w 1783080"/>
              <a:gd name="connsiteY2" fmla="*/ 990600 h 990600"/>
              <a:gd name="connsiteX3" fmla="*/ 1783080 w 1783080"/>
              <a:gd name="connsiteY3" fmla="*/ 990600 h 990600"/>
              <a:gd name="connsiteX4" fmla="*/ 1173480 w 178308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3080" h="990600">
                <a:moveTo>
                  <a:pt x="1173480" y="0"/>
                </a:moveTo>
                <a:lnTo>
                  <a:pt x="0" y="929640"/>
                </a:lnTo>
                <a:lnTo>
                  <a:pt x="30480" y="990600"/>
                </a:lnTo>
                <a:lnTo>
                  <a:pt x="1783080" y="990600"/>
                </a:lnTo>
                <a:lnTo>
                  <a:pt x="1173480" y="0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3094038" y="2270125"/>
            <a:ext cx="1584325" cy="2454275"/>
          </a:xfrm>
          <a:custGeom>
            <a:avLst/>
            <a:gdLst>
              <a:gd name="connsiteX0" fmla="*/ 1173480 w 1584960"/>
              <a:gd name="connsiteY0" fmla="*/ 1447800 h 2453640"/>
              <a:gd name="connsiteX1" fmla="*/ 0 w 1584960"/>
              <a:gd name="connsiteY1" fmla="*/ 2453640 h 2453640"/>
              <a:gd name="connsiteX2" fmla="*/ 1584960 w 1584960"/>
              <a:gd name="connsiteY2" fmla="*/ 0 h 2453640"/>
              <a:gd name="connsiteX3" fmla="*/ 1143000 w 1584960"/>
              <a:gd name="connsiteY3" fmla="*/ 1493520 h 245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4960" h="2453640">
                <a:moveTo>
                  <a:pt x="1173480" y="1447800"/>
                </a:moveTo>
                <a:lnTo>
                  <a:pt x="0" y="2453640"/>
                </a:lnTo>
                <a:lnTo>
                  <a:pt x="1584960" y="0"/>
                </a:lnTo>
                <a:lnTo>
                  <a:pt x="1143000" y="1493520"/>
                </a:lnTo>
              </a:path>
            </a:pathLst>
          </a:custGeom>
          <a:solidFill>
            <a:schemeClr val="bg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5775325" y="1768475"/>
            <a:ext cx="1662113" cy="2879725"/>
          </a:xfrm>
          <a:custGeom>
            <a:avLst/>
            <a:gdLst>
              <a:gd name="connsiteX0" fmla="*/ 731520 w 1661160"/>
              <a:gd name="connsiteY0" fmla="*/ 2499360 h 2880360"/>
              <a:gd name="connsiteX1" fmla="*/ 0 w 1661160"/>
              <a:gd name="connsiteY1" fmla="*/ 2880360 h 2880360"/>
              <a:gd name="connsiteX2" fmla="*/ 1661160 w 1661160"/>
              <a:gd name="connsiteY2" fmla="*/ 0 h 2880360"/>
              <a:gd name="connsiteX3" fmla="*/ 701040 w 1661160"/>
              <a:gd name="connsiteY3" fmla="*/ 256032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160" h="2880360">
                <a:moveTo>
                  <a:pt x="731520" y="2499360"/>
                </a:moveTo>
                <a:lnTo>
                  <a:pt x="0" y="2880360"/>
                </a:lnTo>
                <a:lnTo>
                  <a:pt x="1661160" y="0"/>
                </a:lnTo>
                <a:lnTo>
                  <a:pt x="701040" y="2560320"/>
                </a:lnTo>
              </a:path>
            </a:pathLst>
          </a:custGeom>
          <a:solidFill>
            <a:srgbClr val="0070C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5775325" y="4327525"/>
            <a:ext cx="3308350" cy="412750"/>
          </a:xfrm>
          <a:custGeom>
            <a:avLst/>
            <a:gdLst>
              <a:gd name="connsiteX0" fmla="*/ 0 w 3307080"/>
              <a:gd name="connsiteY0" fmla="*/ 320040 h 411480"/>
              <a:gd name="connsiteX1" fmla="*/ 3307080 w 3307080"/>
              <a:gd name="connsiteY1" fmla="*/ 411480 h 411480"/>
              <a:gd name="connsiteX2" fmla="*/ 670560 w 3307080"/>
              <a:gd name="connsiteY2" fmla="*/ 0 h 411480"/>
              <a:gd name="connsiteX3" fmla="*/ 0 w 3307080"/>
              <a:gd name="connsiteY3" fmla="*/ 32004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7080" h="411480">
                <a:moveTo>
                  <a:pt x="0" y="320040"/>
                </a:moveTo>
                <a:lnTo>
                  <a:pt x="3307080" y="411480"/>
                </a:lnTo>
                <a:lnTo>
                  <a:pt x="670560" y="0"/>
                </a:lnTo>
                <a:lnTo>
                  <a:pt x="0" y="32004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6492875" y="1768475"/>
            <a:ext cx="2635250" cy="2986088"/>
          </a:xfrm>
          <a:custGeom>
            <a:avLst/>
            <a:gdLst>
              <a:gd name="connsiteX0" fmla="*/ 60960 w 2636520"/>
              <a:gd name="connsiteY0" fmla="*/ 2575560 h 2987040"/>
              <a:gd name="connsiteX1" fmla="*/ 2590800 w 2636520"/>
              <a:gd name="connsiteY1" fmla="*/ 2971800 h 2987040"/>
              <a:gd name="connsiteX2" fmla="*/ 2636520 w 2636520"/>
              <a:gd name="connsiteY2" fmla="*/ 2987040 h 2987040"/>
              <a:gd name="connsiteX3" fmla="*/ 975360 w 2636520"/>
              <a:gd name="connsiteY3" fmla="*/ 0 h 2987040"/>
              <a:gd name="connsiteX4" fmla="*/ 0 w 2636520"/>
              <a:gd name="connsiteY4" fmla="*/ 2575560 h 298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520" h="2987040">
                <a:moveTo>
                  <a:pt x="60960" y="2575560"/>
                </a:moveTo>
                <a:lnTo>
                  <a:pt x="2590800" y="2971800"/>
                </a:lnTo>
                <a:lnTo>
                  <a:pt x="2636520" y="2987040"/>
                </a:lnTo>
                <a:lnTo>
                  <a:pt x="975360" y="0"/>
                </a:lnTo>
                <a:lnTo>
                  <a:pt x="0" y="2575560"/>
                </a:lnTo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rot="5400000">
            <a:off x="-131762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 flipH="1">
            <a:off x="665956" y="3428207"/>
            <a:ext cx="2646363" cy="3810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90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900988" y="3586163"/>
            <a:ext cx="1069975" cy="1146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708106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462713" y="4319588"/>
            <a:ext cx="2681287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715000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197476" y="2312987"/>
            <a:ext cx="2849562" cy="1655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691982" y="2509044"/>
            <a:ext cx="2551112" cy="965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778626" y="2387600"/>
            <a:ext cx="2957512" cy="1614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314282" y="2683669"/>
            <a:ext cx="1957387" cy="314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809582" y="2502694"/>
            <a:ext cx="1636712" cy="355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362825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659562" y="3825876"/>
            <a:ext cx="303213" cy="538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6022182" y="4147344"/>
            <a:ext cx="268287" cy="612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32525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240588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54950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715000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462713" y="4246563"/>
            <a:ext cx="157162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7056438" y="3819525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727950" y="3498850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985250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370763" y="1716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-1066006" y="3431382"/>
            <a:ext cx="269557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49238" y="4708525"/>
            <a:ext cx="2493962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 bwMode="auto">
          <a:xfrm>
            <a:off x="211138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>
            <a:off x="904875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 bwMode="auto">
          <a:xfrm>
            <a:off x="1393825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 bwMode="auto">
          <a:xfrm>
            <a:off x="1662113" y="2859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 bwMode="auto">
          <a:xfrm>
            <a:off x="1835150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 bwMode="auto">
          <a:xfrm>
            <a:off x="1930400" y="4624388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0" y="1006475"/>
            <a:ext cx="4343400" cy="5937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representative vertex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rot="5400000" flipH="1">
            <a:off x="1143794" y="3939382"/>
            <a:ext cx="34925" cy="1582737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2717800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 flipH="1">
            <a:off x="3516312" y="3427413"/>
            <a:ext cx="2646363" cy="3968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1783556" y="3431382"/>
            <a:ext cx="26955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098800" y="4708525"/>
            <a:ext cx="2493963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 bwMode="auto">
          <a:xfrm>
            <a:off x="3060700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3754438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Oval 89"/>
          <p:cNvSpPr/>
          <p:nvPr/>
        </p:nvSpPr>
        <p:spPr bwMode="auto">
          <a:xfrm>
            <a:off x="4243388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 bwMode="auto">
          <a:xfrm>
            <a:off x="4511675" y="2859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Oval 91"/>
          <p:cNvSpPr/>
          <p:nvPr/>
        </p:nvSpPr>
        <p:spPr bwMode="auto">
          <a:xfrm>
            <a:off x="4684713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Oval 92"/>
          <p:cNvSpPr/>
          <p:nvPr/>
        </p:nvSpPr>
        <p:spPr bwMode="auto">
          <a:xfrm>
            <a:off x="4779963" y="46243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9" name="Straight Connector 108"/>
          <p:cNvCxnSpPr/>
          <p:nvPr/>
        </p:nvCxnSpPr>
        <p:spPr bwMode="auto">
          <a:xfrm rot="5400000" flipH="1">
            <a:off x="3993356" y="3939382"/>
            <a:ext cx="34925" cy="158273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44475" y="4668838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29113" y="184943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012950" y="1765300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78388" y="421798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047875" y="4186238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62275" y="46894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06" name="Oval Callout 105"/>
          <p:cNvSpPr/>
          <p:nvPr/>
        </p:nvSpPr>
        <p:spPr>
          <a:xfrm>
            <a:off x="5410200" y="2405063"/>
            <a:ext cx="825500" cy="735012"/>
          </a:xfrm>
          <a:prstGeom prst="wedgeEllipseCallout">
            <a:avLst>
              <a:gd name="adj1" fmla="val 117290"/>
              <a:gd name="adj2" fmla="val 6078"/>
            </a:avLst>
          </a:prstGeom>
          <a:solidFill>
            <a:srgbClr val="0070C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7" name="Oval Callout 106"/>
          <p:cNvSpPr/>
          <p:nvPr/>
        </p:nvSpPr>
        <p:spPr>
          <a:xfrm>
            <a:off x="6523038" y="4806950"/>
            <a:ext cx="944562" cy="633413"/>
          </a:xfrm>
          <a:prstGeom prst="wedgeEllipseCallout">
            <a:avLst>
              <a:gd name="adj1" fmla="val 106296"/>
              <a:gd name="adj2" fmla="val -62402"/>
            </a:avLst>
          </a:prstGeom>
          <a:solidFill>
            <a:schemeClr val="bg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Oval Callout 109"/>
          <p:cNvSpPr/>
          <p:nvPr/>
        </p:nvSpPr>
        <p:spPr>
          <a:xfrm>
            <a:off x="7970838" y="1592263"/>
            <a:ext cx="898525" cy="882650"/>
          </a:xfrm>
          <a:prstGeom prst="wedgeEllipseCallout">
            <a:avLst>
              <a:gd name="adj1" fmla="val -47023"/>
              <a:gd name="adj2" fmla="val 77613"/>
            </a:avLst>
          </a:pr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>
            <a:stCxn id="61" idx="4"/>
            <a:endCxn id="65" idx="1"/>
          </p:cNvCxnSpPr>
          <p:nvPr/>
        </p:nvCxnSpPr>
        <p:spPr>
          <a:xfrm rot="16200000" flipH="1">
            <a:off x="1293813" y="3987800"/>
            <a:ext cx="838200" cy="4794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61" idx="1"/>
            <a:endCxn id="64" idx="3"/>
          </p:cNvCxnSpPr>
          <p:nvPr/>
        </p:nvCxnSpPr>
        <p:spPr>
          <a:xfrm rot="5400000" flipH="1" flipV="1">
            <a:off x="909638" y="2735263"/>
            <a:ext cx="1457325" cy="441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61" idx="2"/>
          </p:cNvCxnSpPr>
          <p:nvPr/>
        </p:nvCxnSpPr>
        <p:spPr>
          <a:xfrm flipV="1">
            <a:off x="258763" y="3736975"/>
            <a:ext cx="1135062" cy="911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6200000" flipH="1">
            <a:off x="4190206" y="3972719"/>
            <a:ext cx="836613" cy="4794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 flipH="1" flipV="1">
            <a:off x="3804445" y="2720181"/>
            <a:ext cx="1458912" cy="441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3154363" y="3721100"/>
            <a:ext cx="1135062" cy="911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387850" y="3430588"/>
            <a:ext cx="3397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538288" y="35210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rot="10800000" flipV="1">
            <a:off x="3170238" y="2501900"/>
            <a:ext cx="2024062" cy="1643063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276600" y="2498725"/>
            <a:ext cx="2057400" cy="1662113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10800000" flipV="1">
            <a:off x="304800" y="2593975"/>
            <a:ext cx="2174875" cy="17653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503238" y="2590800"/>
            <a:ext cx="1995487" cy="1798638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974" name="Group 117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20" name="Rectangle 11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3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02" grpId="0" animBg="1"/>
      <p:bldP spid="103" grpId="0" animBg="1"/>
      <p:bldP spid="105" grpId="0" animBg="1"/>
      <p:bldP spid="106" grpId="0" animBg="1"/>
      <p:bldP spid="107" grpId="0" animBg="1"/>
      <p:bldP spid="110" grpId="0" animBg="1"/>
      <p:bldP spid="139" grpId="0"/>
      <p:bldP spid="14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Freeform 142"/>
          <p:cNvSpPr/>
          <p:nvPr/>
        </p:nvSpPr>
        <p:spPr>
          <a:xfrm>
            <a:off x="3094038" y="2911475"/>
            <a:ext cx="1752600" cy="1812925"/>
          </a:xfrm>
          <a:custGeom>
            <a:avLst/>
            <a:gdLst>
              <a:gd name="connsiteX0" fmla="*/ 0 w 1752600"/>
              <a:gd name="connsiteY0" fmla="*/ 1767840 h 1813560"/>
              <a:gd name="connsiteX1" fmla="*/ 1463040 w 1752600"/>
              <a:gd name="connsiteY1" fmla="*/ 0 h 1813560"/>
              <a:gd name="connsiteX2" fmla="*/ 1752600 w 1752600"/>
              <a:gd name="connsiteY2" fmla="*/ 1752600 h 1813560"/>
              <a:gd name="connsiteX3" fmla="*/ 1737360 w 1752600"/>
              <a:gd name="connsiteY3" fmla="*/ 1798320 h 1813560"/>
              <a:gd name="connsiteX4" fmla="*/ 30480 w 1752600"/>
              <a:gd name="connsiteY4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600" h="1813560">
                <a:moveTo>
                  <a:pt x="0" y="1767840"/>
                </a:moveTo>
                <a:lnTo>
                  <a:pt x="1463040" y="0"/>
                </a:lnTo>
                <a:lnTo>
                  <a:pt x="1752600" y="1752600"/>
                </a:lnTo>
                <a:lnTo>
                  <a:pt x="1737360" y="1798320"/>
                </a:lnTo>
                <a:lnTo>
                  <a:pt x="30480" y="1813560"/>
                </a:lnTo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4587875" y="2149475"/>
            <a:ext cx="258763" cy="2438400"/>
          </a:xfrm>
          <a:custGeom>
            <a:avLst/>
            <a:gdLst>
              <a:gd name="connsiteX0" fmla="*/ 0 w 259080"/>
              <a:gd name="connsiteY0" fmla="*/ 762000 h 2438400"/>
              <a:gd name="connsiteX1" fmla="*/ 259080 w 259080"/>
              <a:gd name="connsiteY1" fmla="*/ 2438400 h 2438400"/>
              <a:gd name="connsiteX2" fmla="*/ 228600 w 259080"/>
              <a:gd name="connsiteY2" fmla="*/ 0 h 2438400"/>
              <a:gd name="connsiteX3" fmla="*/ 182880 w 259080"/>
              <a:gd name="connsiteY3" fmla="*/ 30480 h 2438400"/>
              <a:gd name="connsiteX4" fmla="*/ 0 w 259080"/>
              <a:gd name="connsiteY4" fmla="*/ 7620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" h="2438400">
                <a:moveTo>
                  <a:pt x="0" y="762000"/>
                </a:moveTo>
                <a:lnTo>
                  <a:pt x="259080" y="2438400"/>
                </a:lnTo>
                <a:lnTo>
                  <a:pt x="228600" y="0"/>
                </a:lnTo>
                <a:lnTo>
                  <a:pt x="182880" y="30480"/>
                </a:lnTo>
                <a:lnTo>
                  <a:pt x="0" y="762000"/>
                </a:lnTo>
                <a:close/>
              </a:path>
            </a:pathLst>
          </a:custGeom>
          <a:solidFill>
            <a:srgbClr val="0070C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3063875" y="2163763"/>
            <a:ext cx="1720850" cy="2590800"/>
          </a:xfrm>
          <a:custGeom>
            <a:avLst/>
            <a:gdLst>
              <a:gd name="connsiteX0" fmla="*/ 1508760 w 1722120"/>
              <a:gd name="connsiteY0" fmla="*/ 762000 h 2590800"/>
              <a:gd name="connsiteX1" fmla="*/ 1722120 w 1722120"/>
              <a:gd name="connsiteY1" fmla="*/ 0 h 2590800"/>
              <a:gd name="connsiteX2" fmla="*/ 0 w 1722120"/>
              <a:gd name="connsiteY2" fmla="*/ 2590800 h 2590800"/>
              <a:gd name="connsiteX3" fmla="*/ 1569720 w 1722120"/>
              <a:gd name="connsiteY3" fmla="*/ 65532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2120" h="2590800">
                <a:moveTo>
                  <a:pt x="1508760" y="762000"/>
                </a:moveTo>
                <a:lnTo>
                  <a:pt x="1722120" y="0"/>
                </a:lnTo>
                <a:lnTo>
                  <a:pt x="0" y="2590800"/>
                </a:lnTo>
                <a:lnTo>
                  <a:pt x="1569720" y="655320"/>
                </a:lnTo>
              </a:path>
            </a:pathLst>
          </a:custGeom>
          <a:solidFill>
            <a:schemeClr val="bg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244475" y="4237038"/>
            <a:ext cx="1766888" cy="503237"/>
          </a:xfrm>
          <a:custGeom>
            <a:avLst/>
            <a:gdLst>
              <a:gd name="connsiteX0" fmla="*/ 701040 w 1767840"/>
              <a:gd name="connsiteY0" fmla="*/ 0 h 502920"/>
              <a:gd name="connsiteX1" fmla="*/ 0 w 1767840"/>
              <a:gd name="connsiteY1" fmla="*/ 411480 h 502920"/>
              <a:gd name="connsiteX2" fmla="*/ 15240 w 1767840"/>
              <a:gd name="connsiteY2" fmla="*/ 502920 h 502920"/>
              <a:gd name="connsiteX3" fmla="*/ 1767840 w 1767840"/>
              <a:gd name="connsiteY3" fmla="*/ 457200 h 502920"/>
              <a:gd name="connsiteX4" fmla="*/ 701040 w 1767840"/>
              <a:gd name="connsiteY4" fmla="*/ 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840" h="502920">
                <a:moveTo>
                  <a:pt x="701040" y="0"/>
                </a:moveTo>
                <a:lnTo>
                  <a:pt x="0" y="411480"/>
                </a:lnTo>
                <a:lnTo>
                  <a:pt x="15240" y="502920"/>
                </a:lnTo>
                <a:lnTo>
                  <a:pt x="1767840" y="457200"/>
                </a:lnTo>
                <a:lnTo>
                  <a:pt x="70104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974725" y="2149475"/>
            <a:ext cx="1036638" cy="2559050"/>
          </a:xfrm>
          <a:custGeom>
            <a:avLst/>
            <a:gdLst>
              <a:gd name="connsiteX0" fmla="*/ 0 w 1036320"/>
              <a:gd name="connsiteY0" fmla="*/ 2072640 h 2529840"/>
              <a:gd name="connsiteX1" fmla="*/ 1036320 w 1036320"/>
              <a:gd name="connsiteY1" fmla="*/ 2529840 h 2529840"/>
              <a:gd name="connsiteX2" fmla="*/ 990600 w 1036320"/>
              <a:gd name="connsiteY2" fmla="*/ 0 h 2529840"/>
              <a:gd name="connsiteX3" fmla="*/ 883920 w 1036320"/>
              <a:gd name="connsiteY3" fmla="*/ 45720 h 2529840"/>
              <a:gd name="connsiteX4" fmla="*/ 0 w 1036320"/>
              <a:gd name="connsiteY4" fmla="*/ 2072640 h 2529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6320" h="2529840">
                <a:moveTo>
                  <a:pt x="0" y="2072640"/>
                </a:moveTo>
                <a:lnTo>
                  <a:pt x="1036320" y="2529840"/>
                </a:lnTo>
                <a:lnTo>
                  <a:pt x="990600" y="0"/>
                </a:lnTo>
                <a:lnTo>
                  <a:pt x="883920" y="45720"/>
                </a:lnTo>
                <a:lnTo>
                  <a:pt x="0" y="2072640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239713" y="2209800"/>
            <a:ext cx="1619250" cy="2441575"/>
          </a:xfrm>
          <a:custGeom>
            <a:avLst/>
            <a:gdLst>
              <a:gd name="connsiteX0" fmla="*/ 720619 w 1619779"/>
              <a:gd name="connsiteY0" fmla="*/ 2011680 h 2441041"/>
              <a:gd name="connsiteX1" fmla="*/ 4339 w 1619779"/>
              <a:gd name="connsiteY1" fmla="*/ 2438400 h 2441041"/>
              <a:gd name="connsiteX2" fmla="*/ 19579 w 1619779"/>
              <a:gd name="connsiteY2" fmla="*/ 2438400 h 2441041"/>
              <a:gd name="connsiteX3" fmla="*/ 1619779 w 1619779"/>
              <a:gd name="connsiteY3" fmla="*/ 0 h 2441041"/>
              <a:gd name="connsiteX4" fmla="*/ 720619 w 1619779"/>
              <a:gd name="connsiteY4" fmla="*/ 2011680 h 2441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9779" h="2441041">
                <a:moveTo>
                  <a:pt x="720619" y="2011680"/>
                </a:moveTo>
                <a:lnTo>
                  <a:pt x="4339" y="2438400"/>
                </a:lnTo>
                <a:cubicBezTo>
                  <a:pt x="0" y="2441041"/>
                  <a:pt x="14499" y="2438400"/>
                  <a:pt x="19579" y="2438400"/>
                </a:cubicBezTo>
                <a:lnTo>
                  <a:pt x="1619779" y="0"/>
                </a:lnTo>
                <a:lnTo>
                  <a:pt x="720619" y="2011680"/>
                </a:lnTo>
                <a:close/>
              </a:path>
            </a:pathLst>
          </a:custGeom>
          <a:solidFill>
            <a:srgbClr val="0070C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5775325" y="1768475"/>
            <a:ext cx="1662113" cy="2879725"/>
          </a:xfrm>
          <a:custGeom>
            <a:avLst/>
            <a:gdLst>
              <a:gd name="connsiteX0" fmla="*/ 731520 w 1661160"/>
              <a:gd name="connsiteY0" fmla="*/ 2499360 h 2880360"/>
              <a:gd name="connsiteX1" fmla="*/ 0 w 1661160"/>
              <a:gd name="connsiteY1" fmla="*/ 2880360 h 2880360"/>
              <a:gd name="connsiteX2" fmla="*/ 1661160 w 1661160"/>
              <a:gd name="connsiteY2" fmla="*/ 0 h 2880360"/>
              <a:gd name="connsiteX3" fmla="*/ 701040 w 1661160"/>
              <a:gd name="connsiteY3" fmla="*/ 256032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160" h="2880360">
                <a:moveTo>
                  <a:pt x="731520" y="2499360"/>
                </a:moveTo>
                <a:lnTo>
                  <a:pt x="0" y="2880360"/>
                </a:lnTo>
                <a:lnTo>
                  <a:pt x="1661160" y="0"/>
                </a:lnTo>
                <a:lnTo>
                  <a:pt x="701040" y="2560320"/>
                </a:lnTo>
              </a:path>
            </a:pathLst>
          </a:custGeom>
          <a:solidFill>
            <a:srgbClr val="0070C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5775325" y="4327525"/>
            <a:ext cx="3308350" cy="412750"/>
          </a:xfrm>
          <a:custGeom>
            <a:avLst/>
            <a:gdLst>
              <a:gd name="connsiteX0" fmla="*/ 0 w 3307080"/>
              <a:gd name="connsiteY0" fmla="*/ 320040 h 411480"/>
              <a:gd name="connsiteX1" fmla="*/ 3307080 w 3307080"/>
              <a:gd name="connsiteY1" fmla="*/ 411480 h 411480"/>
              <a:gd name="connsiteX2" fmla="*/ 670560 w 3307080"/>
              <a:gd name="connsiteY2" fmla="*/ 0 h 411480"/>
              <a:gd name="connsiteX3" fmla="*/ 0 w 3307080"/>
              <a:gd name="connsiteY3" fmla="*/ 32004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7080" h="411480">
                <a:moveTo>
                  <a:pt x="0" y="320040"/>
                </a:moveTo>
                <a:lnTo>
                  <a:pt x="3307080" y="411480"/>
                </a:lnTo>
                <a:lnTo>
                  <a:pt x="670560" y="0"/>
                </a:lnTo>
                <a:lnTo>
                  <a:pt x="0" y="32004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6492875" y="1768475"/>
            <a:ext cx="2635250" cy="2986088"/>
          </a:xfrm>
          <a:custGeom>
            <a:avLst/>
            <a:gdLst>
              <a:gd name="connsiteX0" fmla="*/ 60960 w 2636520"/>
              <a:gd name="connsiteY0" fmla="*/ 2575560 h 2987040"/>
              <a:gd name="connsiteX1" fmla="*/ 2590800 w 2636520"/>
              <a:gd name="connsiteY1" fmla="*/ 2971800 h 2987040"/>
              <a:gd name="connsiteX2" fmla="*/ 2636520 w 2636520"/>
              <a:gd name="connsiteY2" fmla="*/ 2987040 h 2987040"/>
              <a:gd name="connsiteX3" fmla="*/ 975360 w 2636520"/>
              <a:gd name="connsiteY3" fmla="*/ 0 h 2987040"/>
              <a:gd name="connsiteX4" fmla="*/ 0 w 2636520"/>
              <a:gd name="connsiteY4" fmla="*/ 2575560 h 298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520" h="2987040">
                <a:moveTo>
                  <a:pt x="60960" y="2575560"/>
                </a:moveTo>
                <a:lnTo>
                  <a:pt x="2590800" y="2971800"/>
                </a:lnTo>
                <a:lnTo>
                  <a:pt x="2636520" y="2987040"/>
                </a:lnTo>
                <a:lnTo>
                  <a:pt x="975360" y="0"/>
                </a:lnTo>
                <a:lnTo>
                  <a:pt x="0" y="2575560"/>
                </a:lnTo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rot="5400000">
            <a:off x="-131762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 flipH="1">
            <a:off x="665956" y="3428207"/>
            <a:ext cx="2646363" cy="3810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928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900988" y="3586163"/>
            <a:ext cx="1069975" cy="1146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708106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462713" y="4319588"/>
            <a:ext cx="2681287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715000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197476" y="2312987"/>
            <a:ext cx="2849562" cy="1655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691982" y="2509044"/>
            <a:ext cx="2551112" cy="965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778626" y="2387600"/>
            <a:ext cx="2957512" cy="1614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314282" y="2683669"/>
            <a:ext cx="1957387" cy="314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809582" y="2502694"/>
            <a:ext cx="1636712" cy="355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362825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659562" y="3825876"/>
            <a:ext cx="303213" cy="538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6022182" y="4147344"/>
            <a:ext cx="268287" cy="612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32525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240588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54950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715000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462713" y="4246563"/>
            <a:ext cx="157162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7056438" y="3819525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727950" y="3498850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985250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370763" y="1716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-1066006" y="3431382"/>
            <a:ext cx="269557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49238" y="4708525"/>
            <a:ext cx="2493962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 bwMode="auto">
          <a:xfrm>
            <a:off x="211138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>
            <a:off x="904875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 bwMode="auto">
          <a:xfrm>
            <a:off x="1393825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 bwMode="auto">
          <a:xfrm>
            <a:off x="1662113" y="2859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 bwMode="auto">
          <a:xfrm>
            <a:off x="1835150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 bwMode="auto">
          <a:xfrm>
            <a:off x="1930400" y="4624388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0" y="1006475"/>
            <a:ext cx="4343400" cy="5937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representative vertex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rot="5400000" flipH="1">
            <a:off x="1143794" y="3939382"/>
            <a:ext cx="34925" cy="1582737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2717800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 flipH="1">
            <a:off x="3516312" y="3427413"/>
            <a:ext cx="2646363" cy="3968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1783556" y="3431382"/>
            <a:ext cx="26955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098800" y="4708525"/>
            <a:ext cx="2493963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 bwMode="auto">
          <a:xfrm>
            <a:off x="3060700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3754438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Oval 89"/>
          <p:cNvSpPr/>
          <p:nvPr/>
        </p:nvSpPr>
        <p:spPr bwMode="auto">
          <a:xfrm>
            <a:off x="4243388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 bwMode="auto">
          <a:xfrm>
            <a:off x="4511675" y="2859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Oval 91"/>
          <p:cNvSpPr/>
          <p:nvPr/>
        </p:nvSpPr>
        <p:spPr bwMode="auto">
          <a:xfrm>
            <a:off x="4684713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Oval 92"/>
          <p:cNvSpPr/>
          <p:nvPr/>
        </p:nvSpPr>
        <p:spPr bwMode="auto">
          <a:xfrm>
            <a:off x="4779963" y="46243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9" name="Straight Connector 108"/>
          <p:cNvCxnSpPr/>
          <p:nvPr/>
        </p:nvCxnSpPr>
        <p:spPr bwMode="auto">
          <a:xfrm rot="5400000" flipH="1">
            <a:off x="3993356" y="3939382"/>
            <a:ext cx="34925" cy="158273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44475" y="4668838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29113" y="184943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012950" y="1765300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78388" y="421798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047875" y="4186238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62275" y="46894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06" name="Oval Callout 105"/>
          <p:cNvSpPr/>
          <p:nvPr/>
        </p:nvSpPr>
        <p:spPr>
          <a:xfrm>
            <a:off x="5410200" y="2405063"/>
            <a:ext cx="825500" cy="735012"/>
          </a:xfrm>
          <a:prstGeom prst="wedgeEllipseCallout">
            <a:avLst>
              <a:gd name="adj1" fmla="val 117290"/>
              <a:gd name="adj2" fmla="val 6078"/>
            </a:avLst>
          </a:prstGeom>
          <a:solidFill>
            <a:srgbClr val="0070C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7" name="Oval Callout 106"/>
          <p:cNvSpPr/>
          <p:nvPr/>
        </p:nvSpPr>
        <p:spPr>
          <a:xfrm>
            <a:off x="6523038" y="4806950"/>
            <a:ext cx="944562" cy="633413"/>
          </a:xfrm>
          <a:prstGeom prst="wedgeEllipseCallout">
            <a:avLst>
              <a:gd name="adj1" fmla="val 106296"/>
              <a:gd name="adj2" fmla="val -62402"/>
            </a:avLst>
          </a:prstGeom>
          <a:solidFill>
            <a:schemeClr val="bg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Oval Callout 109"/>
          <p:cNvSpPr/>
          <p:nvPr/>
        </p:nvSpPr>
        <p:spPr>
          <a:xfrm>
            <a:off x="7970838" y="1592263"/>
            <a:ext cx="898525" cy="882650"/>
          </a:xfrm>
          <a:prstGeom prst="wedgeEllipseCallout">
            <a:avLst>
              <a:gd name="adj1" fmla="val -47023"/>
              <a:gd name="adj2" fmla="val 77613"/>
            </a:avLst>
          </a:pr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>
            <a:stCxn id="60" idx="5"/>
            <a:endCxn id="65" idx="1"/>
          </p:cNvCxnSpPr>
          <p:nvPr/>
        </p:nvCxnSpPr>
        <p:spPr>
          <a:xfrm rot="16200000" flipH="1">
            <a:off x="1327150" y="4021138"/>
            <a:ext cx="338138" cy="9128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60" idx="0"/>
            <a:endCxn id="64" idx="3"/>
          </p:cNvCxnSpPr>
          <p:nvPr/>
        </p:nvCxnSpPr>
        <p:spPr>
          <a:xfrm rot="5400000" flipH="1" flipV="1">
            <a:off x="443707" y="2767806"/>
            <a:ext cx="1955800" cy="8747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60" idx="2"/>
          </p:cNvCxnSpPr>
          <p:nvPr/>
        </p:nvCxnSpPr>
        <p:spPr>
          <a:xfrm flipV="1">
            <a:off x="258763" y="4256088"/>
            <a:ext cx="646112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1" idx="4"/>
          </p:cNvCxnSpPr>
          <p:nvPr/>
        </p:nvCxnSpPr>
        <p:spPr>
          <a:xfrm rot="16200000" flipH="1">
            <a:off x="3906838" y="3689350"/>
            <a:ext cx="1625600" cy="257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1" idx="0"/>
          </p:cNvCxnSpPr>
          <p:nvPr/>
        </p:nvCxnSpPr>
        <p:spPr>
          <a:xfrm rot="5400000" flipH="1" flipV="1">
            <a:off x="4348957" y="2453481"/>
            <a:ext cx="647700" cy="1635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endCxn id="91" idx="2"/>
          </p:cNvCxnSpPr>
          <p:nvPr/>
        </p:nvCxnSpPr>
        <p:spPr>
          <a:xfrm rot="5400000" flipH="1" flipV="1">
            <a:off x="2982913" y="3103563"/>
            <a:ext cx="1700212" cy="1357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327525" y="3003550"/>
            <a:ext cx="3381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081088" y="39782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0" y="5502275"/>
            <a:ext cx="9144000" cy="1081088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vertex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be mapped to the point with </a:t>
            </a:r>
          </a:p>
          <a:p>
            <a:pPr algn="ctr"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smallest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-coordinate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or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largest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-coordinate 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8995" name="Group 117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20" name="Rectangle 11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3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4" grpId="0" animBg="1"/>
      <p:bldP spid="147" grpId="0" animBg="1"/>
      <p:bldP spid="127" grpId="0" animBg="1"/>
      <p:bldP spid="128" grpId="0" animBg="1"/>
      <p:bldP spid="129" grpId="0" animBg="1"/>
      <p:bldP spid="139" grpId="0"/>
      <p:bldP spid="140" grpId="0"/>
      <p:bldP spid="14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Freeform 142"/>
          <p:cNvSpPr/>
          <p:nvPr/>
        </p:nvSpPr>
        <p:spPr>
          <a:xfrm>
            <a:off x="3094038" y="2911475"/>
            <a:ext cx="1752600" cy="1812925"/>
          </a:xfrm>
          <a:custGeom>
            <a:avLst/>
            <a:gdLst>
              <a:gd name="connsiteX0" fmla="*/ 0 w 1752600"/>
              <a:gd name="connsiteY0" fmla="*/ 1767840 h 1813560"/>
              <a:gd name="connsiteX1" fmla="*/ 1463040 w 1752600"/>
              <a:gd name="connsiteY1" fmla="*/ 0 h 1813560"/>
              <a:gd name="connsiteX2" fmla="*/ 1752600 w 1752600"/>
              <a:gd name="connsiteY2" fmla="*/ 1752600 h 1813560"/>
              <a:gd name="connsiteX3" fmla="*/ 1737360 w 1752600"/>
              <a:gd name="connsiteY3" fmla="*/ 1798320 h 1813560"/>
              <a:gd name="connsiteX4" fmla="*/ 30480 w 1752600"/>
              <a:gd name="connsiteY4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600" h="1813560">
                <a:moveTo>
                  <a:pt x="0" y="1767840"/>
                </a:moveTo>
                <a:lnTo>
                  <a:pt x="1463040" y="0"/>
                </a:lnTo>
                <a:lnTo>
                  <a:pt x="1752600" y="1752600"/>
                </a:lnTo>
                <a:lnTo>
                  <a:pt x="1737360" y="1798320"/>
                </a:lnTo>
                <a:lnTo>
                  <a:pt x="30480" y="1813560"/>
                </a:lnTo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974725" y="2149475"/>
            <a:ext cx="1036638" cy="2559050"/>
          </a:xfrm>
          <a:custGeom>
            <a:avLst/>
            <a:gdLst>
              <a:gd name="connsiteX0" fmla="*/ 0 w 1036320"/>
              <a:gd name="connsiteY0" fmla="*/ 2072640 h 2529840"/>
              <a:gd name="connsiteX1" fmla="*/ 1036320 w 1036320"/>
              <a:gd name="connsiteY1" fmla="*/ 2529840 h 2529840"/>
              <a:gd name="connsiteX2" fmla="*/ 990600 w 1036320"/>
              <a:gd name="connsiteY2" fmla="*/ 0 h 2529840"/>
              <a:gd name="connsiteX3" fmla="*/ 883920 w 1036320"/>
              <a:gd name="connsiteY3" fmla="*/ 45720 h 2529840"/>
              <a:gd name="connsiteX4" fmla="*/ 0 w 1036320"/>
              <a:gd name="connsiteY4" fmla="*/ 2072640 h 2529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6320" h="2529840">
                <a:moveTo>
                  <a:pt x="0" y="2072640"/>
                </a:moveTo>
                <a:lnTo>
                  <a:pt x="1036320" y="2529840"/>
                </a:lnTo>
                <a:lnTo>
                  <a:pt x="990600" y="0"/>
                </a:lnTo>
                <a:lnTo>
                  <a:pt x="883920" y="45720"/>
                </a:lnTo>
                <a:lnTo>
                  <a:pt x="0" y="2072640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6492875" y="1768475"/>
            <a:ext cx="2635250" cy="2986088"/>
          </a:xfrm>
          <a:custGeom>
            <a:avLst/>
            <a:gdLst>
              <a:gd name="connsiteX0" fmla="*/ 60960 w 2636520"/>
              <a:gd name="connsiteY0" fmla="*/ 2575560 h 2987040"/>
              <a:gd name="connsiteX1" fmla="*/ 2590800 w 2636520"/>
              <a:gd name="connsiteY1" fmla="*/ 2971800 h 2987040"/>
              <a:gd name="connsiteX2" fmla="*/ 2636520 w 2636520"/>
              <a:gd name="connsiteY2" fmla="*/ 2987040 h 2987040"/>
              <a:gd name="connsiteX3" fmla="*/ 975360 w 2636520"/>
              <a:gd name="connsiteY3" fmla="*/ 0 h 2987040"/>
              <a:gd name="connsiteX4" fmla="*/ 0 w 2636520"/>
              <a:gd name="connsiteY4" fmla="*/ 2575560 h 298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520" h="2987040">
                <a:moveTo>
                  <a:pt x="60960" y="2575560"/>
                </a:moveTo>
                <a:lnTo>
                  <a:pt x="2590800" y="2971800"/>
                </a:lnTo>
                <a:lnTo>
                  <a:pt x="2636520" y="2987040"/>
                </a:lnTo>
                <a:lnTo>
                  <a:pt x="975360" y="0"/>
                </a:lnTo>
                <a:lnTo>
                  <a:pt x="0" y="2575560"/>
                </a:lnTo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rot="5400000">
            <a:off x="-131762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 flipH="1">
            <a:off x="665956" y="3428207"/>
            <a:ext cx="2646363" cy="3810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900988" y="3586163"/>
            <a:ext cx="1069975" cy="1146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708106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462713" y="4319588"/>
            <a:ext cx="2681287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715000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197476" y="2312987"/>
            <a:ext cx="2849562" cy="1655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691982" y="2509044"/>
            <a:ext cx="2551112" cy="965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778626" y="2387600"/>
            <a:ext cx="2957512" cy="1614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314282" y="2683669"/>
            <a:ext cx="1957387" cy="314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809582" y="2502694"/>
            <a:ext cx="1636712" cy="355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362825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659562" y="3825876"/>
            <a:ext cx="303213" cy="538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6022182" y="4147344"/>
            <a:ext cx="268287" cy="612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32525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240588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54950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715000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462713" y="4246563"/>
            <a:ext cx="157162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7056438" y="3819525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727950" y="3498850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985250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370763" y="1716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-1066006" y="3431382"/>
            <a:ext cx="269557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49238" y="4708525"/>
            <a:ext cx="2493962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 bwMode="auto">
          <a:xfrm>
            <a:off x="211138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>
            <a:off x="904875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 bwMode="auto">
          <a:xfrm>
            <a:off x="1393825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 bwMode="auto">
          <a:xfrm>
            <a:off x="1662113" y="2859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 bwMode="auto">
          <a:xfrm>
            <a:off x="1835150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 bwMode="auto">
          <a:xfrm>
            <a:off x="1930400" y="4624388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0" y="1006475"/>
            <a:ext cx="4632325" cy="5937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other vertices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recursively</a:t>
            </a:r>
            <a:endParaRPr lang="en-US" sz="2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 rot="5400000" flipH="1">
            <a:off x="1143794" y="3939382"/>
            <a:ext cx="34925" cy="1582737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2717800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 flipH="1">
            <a:off x="3516312" y="3427413"/>
            <a:ext cx="2646363" cy="3968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1783556" y="3431382"/>
            <a:ext cx="26955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098800" y="4708525"/>
            <a:ext cx="2493963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 bwMode="auto">
          <a:xfrm>
            <a:off x="3060700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3754438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Oval 89"/>
          <p:cNvSpPr/>
          <p:nvPr/>
        </p:nvSpPr>
        <p:spPr bwMode="auto">
          <a:xfrm>
            <a:off x="4243388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 bwMode="auto">
          <a:xfrm>
            <a:off x="4511675" y="2859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Oval 91"/>
          <p:cNvSpPr/>
          <p:nvPr/>
        </p:nvSpPr>
        <p:spPr bwMode="auto">
          <a:xfrm>
            <a:off x="4684713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Oval 92"/>
          <p:cNvSpPr/>
          <p:nvPr/>
        </p:nvSpPr>
        <p:spPr bwMode="auto">
          <a:xfrm>
            <a:off x="4779963" y="46243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9" name="Straight Connector 108"/>
          <p:cNvCxnSpPr/>
          <p:nvPr/>
        </p:nvCxnSpPr>
        <p:spPr bwMode="auto">
          <a:xfrm rot="5400000" flipH="1">
            <a:off x="3993356" y="3939382"/>
            <a:ext cx="34925" cy="158273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44475" y="4668838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29113" y="184943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012950" y="1765300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78388" y="421798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047875" y="4186238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62275" y="46894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cxnSp>
        <p:nvCxnSpPr>
          <p:cNvPr id="119" name="Straight Connector 118"/>
          <p:cNvCxnSpPr>
            <a:stCxn id="60" idx="5"/>
            <a:endCxn id="65" idx="1"/>
          </p:cNvCxnSpPr>
          <p:nvPr/>
        </p:nvCxnSpPr>
        <p:spPr>
          <a:xfrm rot="16200000" flipH="1">
            <a:off x="1327150" y="4021138"/>
            <a:ext cx="338138" cy="9128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60" idx="0"/>
            <a:endCxn id="64" idx="3"/>
          </p:cNvCxnSpPr>
          <p:nvPr/>
        </p:nvCxnSpPr>
        <p:spPr>
          <a:xfrm rot="5400000" flipH="1" flipV="1">
            <a:off x="443707" y="2767806"/>
            <a:ext cx="1955800" cy="8747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60" idx="2"/>
          </p:cNvCxnSpPr>
          <p:nvPr/>
        </p:nvCxnSpPr>
        <p:spPr>
          <a:xfrm flipV="1">
            <a:off x="258763" y="4256088"/>
            <a:ext cx="646112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1" idx="4"/>
          </p:cNvCxnSpPr>
          <p:nvPr/>
        </p:nvCxnSpPr>
        <p:spPr>
          <a:xfrm rot="16200000" flipH="1">
            <a:off x="3906838" y="3689350"/>
            <a:ext cx="1625600" cy="257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1" idx="0"/>
          </p:cNvCxnSpPr>
          <p:nvPr/>
        </p:nvCxnSpPr>
        <p:spPr>
          <a:xfrm rot="5400000" flipH="1" flipV="1">
            <a:off x="4348957" y="2453481"/>
            <a:ext cx="647700" cy="1635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endCxn id="91" idx="2"/>
          </p:cNvCxnSpPr>
          <p:nvPr/>
        </p:nvCxnSpPr>
        <p:spPr>
          <a:xfrm rot="5400000" flipH="1" flipV="1">
            <a:off x="2982913" y="3103563"/>
            <a:ext cx="1700212" cy="1357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327525" y="3003550"/>
            <a:ext cx="3381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081088" y="39782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cxnSp>
        <p:nvCxnSpPr>
          <p:cNvPr id="118" name="Straight Connector 117"/>
          <p:cNvCxnSpPr>
            <a:stCxn id="90" idx="0"/>
            <a:endCxn id="91" idx="3"/>
          </p:cNvCxnSpPr>
          <p:nvPr/>
        </p:nvCxnSpPr>
        <p:spPr>
          <a:xfrm rot="5400000" flipH="1" flipV="1">
            <a:off x="4088607" y="3217069"/>
            <a:ext cx="681037" cy="212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endCxn id="90" idx="5"/>
          </p:cNvCxnSpPr>
          <p:nvPr/>
        </p:nvCxnSpPr>
        <p:spPr>
          <a:xfrm rot="16200000" flipV="1">
            <a:off x="4181475" y="3984625"/>
            <a:ext cx="876300" cy="482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60" idx="7"/>
            <a:endCxn id="61" idx="0"/>
          </p:cNvCxnSpPr>
          <p:nvPr/>
        </p:nvCxnSpPr>
        <p:spPr>
          <a:xfrm rot="5400000" flipH="1" flipV="1">
            <a:off x="985838" y="3717925"/>
            <a:ext cx="541338" cy="4333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65" idx="1"/>
            <a:endCxn id="61" idx="1"/>
          </p:cNvCxnSpPr>
          <p:nvPr/>
        </p:nvCxnSpPr>
        <p:spPr>
          <a:xfrm rot="16200000" flipV="1">
            <a:off x="1204119" y="3898107"/>
            <a:ext cx="962025" cy="5349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64" idx="3"/>
            <a:endCxn id="61" idx="1"/>
          </p:cNvCxnSpPr>
          <p:nvPr/>
        </p:nvCxnSpPr>
        <p:spPr>
          <a:xfrm rot="5400000">
            <a:off x="909638" y="2735263"/>
            <a:ext cx="1457325" cy="441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4375150" y="34956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1525588" y="34956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cxnSp>
        <p:nvCxnSpPr>
          <p:cNvPr id="156" name="Straight Connector 155"/>
          <p:cNvCxnSpPr>
            <a:stCxn id="101" idx="0"/>
            <a:endCxn id="90" idx="2"/>
          </p:cNvCxnSpPr>
          <p:nvPr/>
        </p:nvCxnSpPr>
        <p:spPr>
          <a:xfrm rot="5400000" flipH="1" flipV="1">
            <a:off x="3206751" y="3652837"/>
            <a:ext cx="952500" cy="1120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90" idx="3"/>
            <a:endCxn id="89" idx="3"/>
          </p:cNvCxnSpPr>
          <p:nvPr/>
        </p:nvCxnSpPr>
        <p:spPr>
          <a:xfrm rot="5400000">
            <a:off x="3762375" y="3803650"/>
            <a:ext cx="520700" cy="488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89" idx="5"/>
          </p:cNvCxnSpPr>
          <p:nvPr/>
        </p:nvCxnSpPr>
        <p:spPr>
          <a:xfrm rot="10800000">
            <a:off x="3889375" y="4308475"/>
            <a:ext cx="987425" cy="4000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89" idx="3"/>
            <a:endCxn id="88" idx="0"/>
          </p:cNvCxnSpPr>
          <p:nvPr/>
        </p:nvCxnSpPr>
        <p:spPr>
          <a:xfrm rot="5400000">
            <a:off x="3293269" y="4155281"/>
            <a:ext cx="331788" cy="638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63" idx="0"/>
            <a:endCxn id="61" idx="0"/>
          </p:cNvCxnSpPr>
          <p:nvPr/>
        </p:nvCxnSpPr>
        <p:spPr>
          <a:xfrm rot="16200000" flipH="1" flipV="1">
            <a:off x="1204913" y="3127375"/>
            <a:ext cx="804862" cy="268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63" idx="0"/>
            <a:endCxn id="65" idx="0"/>
          </p:cNvCxnSpPr>
          <p:nvPr/>
        </p:nvCxnSpPr>
        <p:spPr>
          <a:xfrm rot="16200000" flipH="1">
            <a:off x="992188" y="3608388"/>
            <a:ext cx="176530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64" idx="0"/>
            <a:endCxn id="63" idx="4"/>
          </p:cNvCxnSpPr>
          <p:nvPr/>
        </p:nvCxnSpPr>
        <p:spPr>
          <a:xfrm rot="16200000" flipH="1" flipV="1">
            <a:off x="1377157" y="2467769"/>
            <a:ext cx="901700" cy="173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tangle 189"/>
          <p:cNvSpPr/>
          <p:nvPr/>
        </p:nvSpPr>
        <p:spPr>
          <a:xfrm>
            <a:off x="3998913" y="3940175"/>
            <a:ext cx="2698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1728788" y="2460625"/>
            <a:ext cx="2698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grpSp>
        <p:nvGrpSpPr>
          <p:cNvPr id="40025" name="Group 10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3" name="Rectangle 10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6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7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/>
      <p:bldP spid="155" grpId="0"/>
      <p:bldP spid="190" grpId="0"/>
      <p:bldP spid="19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16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rot="5400000">
            <a:off x="-131762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 flipH="1">
            <a:off x="665956" y="3428207"/>
            <a:ext cx="2646363" cy="3810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967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 : Example</a:t>
            </a:r>
          </a:p>
        </p:txBody>
      </p:sp>
      <p:cxnSp>
        <p:nvCxnSpPr>
          <p:cNvPr id="47" name="Straight Connector 46"/>
          <p:cNvCxnSpPr>
            <a:stCxn id="98" idx="5"/>
            <a:endCxn id="99" idx="1"/>
          </p:cNvCxnSpPr>
          <p:nvPr/>
        </p:nvCxnSpPr>
        <p:spPr bwMode="auto">
          <a:xfrm rot="16200000" flipH="1">
            <a:off x="7900988" y="3586163"/>
            <a:ext cx="1069975" cy="1146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7" idx="4"/>
            <a:endCxn id="99" idx="1"/>
          </p:cNvCxnSpPr>
          <p:nvPr/>
        </p:nvCxnSpPr>
        <p:spPr bwMode="auto">
          <a:xfrm rot="16200000" flipH="1">
            <a:off x="7708106" y="3393282"/>
            <a:ext cx="728663" cy="187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96" idx="2"/>
            <a:endCxn id="99" idx="6"/>
          </p:cNvCxnSpPr>
          <p:nvPr/>
        </p:nvCxnSpPr>
        <p:spPr bwMode="auto">
          <a:xfrm rot="10800000" flipH="1" flipV="1">
            <a:off x="6462713" y="4319588"/>
            <a:ext cx="2681287" cy="425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95" idx="2"/>
            <a:endCxn id="99" idx="6"/>
          </p:cNvCxnSpPr>
          <p:nvPr/>
        </p:nvCxnSpPr>
        <p:spPr bwMode="auto">
          <a:xfrm rot="10800000" flipH="1" flipV="1">
            <a:off x="5715000" y="4638675"/>
            <a:ext cx="3429000" cy="106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5" idx="0"/>
            <a:endCxn id="100" idx="0"/>
          </p:cNvCxnSpPr>
          <p:nvPr/>
        </p:nvCxnSpPr>
        <p:spPr bwMode="auto">
          <a:xfrm rot="5400000" flipH="1" flipV="1">
            <a:off x="5197476" y="2312987"/>
            <a:ext cx="2849562" cy="16557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100" idx="0"/>
          </p:cNvCxnSpPr>
          <p:nvPr/>
        </p:nvCxnSpPr>
        <p:spPr bwMode="auto">
          <a:xfrm rot="5400000" flipH="1" flipV="1">
            <a:off x="5691982" y="2509044"/>
            <a:ext cx="2551112" cy="965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9" idx="0"/>
            <a:endCxn id="100" idx="0"/>
          </p:cNvCxnSpPr>
          <p:nvPr/>
        </p:nvCxnSpPr>
        <p:spPr bwMode="auto">
          <a:xfrm rot="16200000" flipV="1">
            <a:off x="6778626" y="2387600"/>
            <a:ext cx="2957512" cy="1614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97" idx="0"/>
            <a:endCxn id="100" idx="4"/>
          </p:cNvCxnSpPr>
          <p:nvPr/>
        </p:nvCxnSpPr>
        <p:spPr bwMode="auto">
          <a:xfrm rot="5400000" flipH="1" flipV="1">
            <a:off x="6314282" y="2683669"/>
            <a:ext cx="1957387" cy="314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8" idx="0"/>
            <a:endCxn id="100" idx="4"/>
          </p:cNvCxnSpPr>
          <p:nvPr/>
        </p:nvCxnSpPr>
        <p:spPr bwMode="auto">
          <a:xfrm rot="16200000" flipV="1">
            <a:off x="6809582" y="2502694"/>
            <a:ext cx="1636712" cy="355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7" idx="7"/>
            <a:endCxn id="98" idx="3"/>
          </p:cNvCxnSpPr>
          <p:nvPr/>
        </p:nvCxnSpPr>
        <p:spPr bwMode="auto">
          <a:xfrm rot="5400000" flipH="1" flipV="1">
            <a:off x="7362825" y="3452813"/>
            <a:ext cx="215900" cy="558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0"/>
            <a:endCxn id="97" idx="3"/>
          </p:cNvCxnSpPr>
          <p:nvPr/>
        </p:nvCxnSpPr>
        <p:spPr bwMode="auto">
          <a:xfrm rot="5400000" flipH="1" flipV="1">
            <a:off x="6659562" y="3825876"/>
            <a:ext cx="303213" cy="538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5" idx="7"/>
            <a:endCxn id="96" idx="2"/>
          </p:cNvCxnSpPr>
          <p:nvPr/>
        </p:nvCxnSpPr>
        <p:spPr bwMode="auto">
          <a:xfrm rot="5400000" flipH="1" flipV="1">
            <a:off x="6022182" y="4147344"/>
            <a:ext cx="268287" cy="612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32525" y="4268788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240588" y="3663950"/>
            <a:ext cx="320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54950" y="3268663"/>
            <a:ext cx="269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715000" y="4565650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>
            <a:off x="6462713" y="4246563"/>
            <a:ext cx="157162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>
            <a:off x="7056438" y="3819525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/>
          <p:nvPr/>
        </p:nvSpPr>
        <p:spPr bwMode="auto">
          <a:xfrm>
            <a:off x="7727950" y="3498850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/>
          <p:nvPr/>
        </p:nvSpPr>
        <p:spPr bwMode="auto">
          <a:xfrm>
            <a:off x="8985250" y="467360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 bwMode="auto">
          <a:xfrm>
            <a:off x="7370763" y="1716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-1066006" y="3431382"/>
            <a:ext cx="269557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49238" y="4708525"/>
            <a:ext cx="2493962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 bwMode="auto">
          <a:xfrm>
            <a:off x="211138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>
            <a:off x="904875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 bwMode="auto">
          <a:xfrm>
            <a:off x="1393825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 bwMode="auto">
          <a:xfrm>
            <a:off x="1662113" y="28590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 bwMode="auto">
          <a:xfrm>
            <a:off x="1835150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 bwMode="auto">
          <a:xfrm>
            <a:off x="1930400" y="4624388"/>
            <a:ext cx="157163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7" name="Straight Connector 86"/>
          <p:cNvCxnSpPr/>
          <p:nvPr/>
        </p:nvCxnSpPr>
        <p:spPr bwMode="auto">
          <a:xfrm rot="5400000" flipH="1">
            <a:off x="1143794" y="3939382"/>
            <a:ext cx="34925" cy="1582737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2717800" y="2649538"/>
            <a:ext cx="2413000" cy="1568450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 flipH="1">
            <a:off x="3516312" y="3427413"/>
            <a:ext cx="2646363" cy="3968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1783556" y="3431382"/>
            <a:ext cx="26955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098800" y="4708525"/>
            <a:ext cx="2493963" cy="23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 bwMode="auto">
          <a:xfrm>
            <a:off x="3060700" y="46402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3754438" y="4183063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Oval 89"/>
          <p:cNvSpPr/>
          <p:nvPr/>
        </p:nvSpPr>
        <p:spPr bwMode="auto">
          <a:xfrm>
            <a:off x="4243388" y="3663950"/>
            <a:ext cx="158750" cy="144463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 bwMode="auto">
          <a:xfrm>
            <a:off x="4511675" y="2859088"/>
            <a:ext cx="158750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Oval 91"/>
          <p:cNvSpPr/>
          <p:nvPr/>
        </p:nvSpPr>
        <p:spPr bwMode="auto">
          <a:xfrm>
            <a:off x="4684713" y="2103438"/>
            <a:ext cx="158750" cy="144462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Oval 92"/>
          <p:cNvSpPr/>
          <p:nvPr/>
        </p:nvSpPr>
        <p:spPr bwMode="auto">
          <a:xfrm>
            <a:off x="4779963" y="4624388"/>
            <a:ext cx="157162" cy="146050"/>
          </a:xfrm>
          <a:prstGeom prst="ellipse">
            <a:avLst/>
          </a:prstGeom>
          <a:solidFill>
            <a:schemeClr val="tx1"/>
          </a:solidFill>
          <a:ln w="12700">
            <a:noFill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9" name="Straight Connector 108"/>
          <p:cNvCxnSpPr/>
          <p:nvPr/>
        </p:nvCxnSpPr>
        <p:spPr bwMode="auto">
          <a:xfrm rot="5400000" flipH="1">
            <a:off x="3993356" y="3939382"/>
            <a:ext cx="34925" cy="1582738"/>
          </a:xfrm>
          <a:prstGeom prst="line">
            <a:avLst/>
          </a:prstGeom>
          <a:ln w="25400">
            <a:solidFill>
              <a:srgbClr val="6666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40388" y="46386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635875" y="1566863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8769350" y="4735513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44475" y="4668838"/>
            <a:ext cx="338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329113" y="184943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a</a:t>
            </a:r>
            <a:endParaRPr lang="en-US" i="1" dirty="0"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012950" y="1765300"/>
            <a:ext cx="3381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78388" y="4217988"/>
            <a:ext cx="338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b</a:t>
            </a:r>
            <a:endParaRPr lang="en-US" i="1" dirty="0">
              <a:cs typeface="+mn-cs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047875" y="4186238"/>
            <a:ext cx="3206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62275" y="46894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cxnSp>
        <p:nvCxnSpPr>
          <p:cNvPr id="119" name="Straight Connector 118"/>
          <p:cNvCxnSpPr>
            <a:stCxn id="60" idx="5"/>
            <a:endCxn id="65" idx="1"/>
          </p:cNvCxnSpPr>
          <p:nvPr/>
        </p:nvCxnSpPr>
        <p:spPr>
          <a:xfrm rot="16200000" flipH="1">
            <a:off x="1327150" y="4021138"/>
            <a:ext cx="338138" cy="9128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60" idx="0"/>
            <a:endCxn id="64" idx="3"/>
          </p:cNvCxnSpPr>
          <p:nvPr/>
        </p:nvCxnSpPr>
        <p:spPr>
          <a:xfrm rot="5400000" flipH="1" flipV="1">
            <a:off x="443707" y="2767806"/>
            <a:ext cx="1955800" cy="8747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endCxn id="60" idx="2"/>
          </p:cNvCxnSpPr>
          <p:nvPr/>
        </p:nvCxnSpPr>
        <p:spPr>
          <a:xfrm flipV="1">
            <a:off x="258763" y="4256088"/>
            <a:ext cx="646112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1" idx="4"/>
          </p:cNvCxnSpPr>
          <p:nvPr/>
        </p:nvCxnSpPr>
        <p:spPr>
          <a:xfrm rot="16200000" flipH="1">
            <a:off x="3906838" y="3689350"/>
            <a:ext cx="1625600" cy="257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1" idx="0"/>
          </p:cNvCxnSpPr>
          <p:nvPr/>
        </p:nvCxnSpPr>
        <p:spPr>
          <a:xfrm rot="5400000" flipH="1" flipV="1">
            <a:off x="4348957" y="2453481"/>
            <a:ext cx="647700" cy="1635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endCxn id="91" idx="2"/>
          </p:cNvCxnSpPr>
          <p:nvPr/>
        </p:nvCxnSpPr>
        <p:spPr>
          <a:xfrm rot="5400000" flipH="1" flipV="1">
            <a:off x="2982913" y="3103563"/>
            <a:ext cx="1700212" cy="1357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327525" y="3003550"/>
            <a:ext cx="3381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081088" y="3978275"/>
            <a:ext cx="338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</a:t>
            </a:r>
            <a:endParaRPr lang="en-US" i="1" dirty="0">
              <a:cs typeface="+mn-cs"/>
            </a:endParaRPr>
          </a:p>
        </p:txBody>
      </p:sp>
      <p:cxnSp>
        <p:nvCxnSpPr>
          <p:cNvPr id="118" name="Straight Connector 117"/>
          <p:cNvCxnSpPr>
            <a:stCxn id="90" idx="0"/>
            <a:endCxn id="91" idx="3"/>
          </p:cNvCxnSpPr>
          <p:nvPr/>
        </p:nvCxnSpPr>
        <p:spPr>
          <a:xfrm rot="5400000" flipH="1" flipV="1">
            <a:off x="4088607" y="3217069"/>
            <a:ext cx="681037" cy="212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endCxn id="90" idx="5"/>
          </p:cNvCxnSpPr>
          <p:nvPr/>
        </p:nvCxnSpPr>
        <p:spPr>
          <a:xfrm rot="16200000" flipV="1">
            <a:off x="4181475" y="3984625"/>
            <a:ext cx="876300" cy="482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60" idx="7"/>
            <a:endCxn id="61" idx="0"/>
          </p:cNvCxnSpPr>
          <p:nvPr/>
        </p:nvCxnSpPr>
        <p:spPr>
          <a:xfrm rot="5400000" flipH="1" flipV="1">
            <a:off x="985838" y="3717925"/>
            <a:ext cx="541338" cy="4333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65" idx="1"/>
            <a:endCxn id="61" idx="1"/>
          </p:cNvCxnSpPr>
          <p:nvPr/>
        </p:nvCxnSpPr>
        <p:spPr>
          <a:xfrm rot="16200000" flipV="1">
            <a:off x="1204119" y="3898107"/>
            <a:ext cx="962025" cy="5349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64" idx="3"/>
            <a:endCxn id="61" idx="1"/>
          </p:cNvCxnSpPr>
          <p:nvPr/>
        </p:nvCxnSpPr>
        <p:spPr>
          <a:xfrm rot="5400000">
            <a:off x="909638" y="2735263"/>
            <a:ext cx="1457325" cy="441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4375150" y="34956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1525588" y="3495675"/>
            <a:ext cx="320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e</a:t>
            </a:r>
            <a:endParaRPr lang="en-US" i="1" dirty="0">
              <a:cs typeface="+mn-cs"/>
            </a:endParaRPr>
          </a:p>
        </p:txBody>
      </p:sp>
      <p:cxnSp>
        <p:nvCxnSpPr>
          <p:cNvPr id="156" name="Straight Connector 155"/>
          <p:cNvCxnSpPr>
            <a:stCxn id="101" idx="0"/>
            <a:endCxn id="90" idx="2"/>
          </p:cNvCxnSpPr>
          <p:nvPr/>
        </p:nvCxnSpPr>
        <p:spPr>
          <a:xfrm rot="5400000" flipH="1" flipV="1">
            <a:off x="3206751" y="3652837"/>
            <a:ext cx="952500" cy="1120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90" idx="3"/>
            <a:endCxn id="89" idx="3"/>
          </p:cNvCxnSpPr>
          <p:nvPr/>
        </p:nvCxnSpPr>
        <p:spPr>
          <a:xfrm rot="5400000">
            <a:off x="3762375" y="3803650"/>
            <a:ext cx="520700" cy="488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89" idx="5"/>
          </p:cNvCxnSpPr>
          <p:nvPr/>
        </p:nvCxnSpPr>
        <p:spPr>
          <a:xfrm rot="10800000">
            <a:off x="3889375" y="4308475"/>
            <a:ext cx="987425" cy="4000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89" idx="3"/>
            <a:endCxn id="88" idx="0"/>
          </p:cNvCxnSpPr>
          <p:nvPr/>
        </p:nvCxnSpPr>
        <p:spPr>
          <a:xfrm rot="5400000">
            <a:off x="3293269" y="4155281"/>
            <a:ext cx="331788" cy="638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63" idx="0"/>
            <a:endCxn id="61" idx="0"/>
          </p:cNvCxnSpPr>
          <p:nvPr/>
        </p:nvCxnSpPr>
        <p:spPr>
          <a:xfrm rot="16200000" flipH="1" flipV="1">
            <a:off x="1204913" y="3127375"/>
            <a:ext cx="804862" cy="268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63" idx="0"/>
            <a:endCxn id="65" idx="0"/>
          </p:cNvCxnSpPr>
          <p:nvPr/>
        </p:nvCxnSpPr>
        <p:spPr>
          <a:xfrm rot="16200000" flipH="1">
            <a:off x="992188" y="3608388"/>
            <a:ext cx="176530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64" idx="0"/>
            <a:endCxn id="63" idx="4"/>
          </p:cNvCxnSpPr>
          <p:nvPr/>
        </p:nvCxnSpPr>
        <p:spPr>
          <a:xfrm rot="16200000" flipH="1" flipV="1">
            <a:off x="1377157" y="2467769"/>
            <a:ext cx="901700" cy="173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tangle 189"/>
          <p:cNvSpPr/>
          <p:nvPr/>
        </p:nvSpPr>
        <p:spPr>
          <a:xfrm>
            <a:off x="3998913" y="3940175"/>
            <a:ext cx="2698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1728788" y="2460625"/>
            <a:ext cx="2698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f</a:t>
            </a:r>
            <a:endParaRPr lang="en-US" i="1" dirty="0">
              <a:cs typeface="+mn-cs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6553200" y="3597275"/>
            <a:ext cx="1265238" cy="700088"/>
          </a:xfrm>
          <a:custGeom>
            <a:avLst/>
            <a:gdLst>
              <a:gd name="connsiteX0" fmla="*/ 0 w 1264920"/>
              <a:gd name="connsiteY0" fmla="*/ 701040 h 701040"/>
              <a:gd name="connsiteX1" fmla="*/ 640080 w 1264920"/>
              <a:gd name="connsiteY1" fmla="*/ 274320 h 701040"/>
              <a:gd name="connsiteX2" fmla="*/ 1264920 w 1264920"/>
              <a:gd name="connsiteY2" fmla="*/ 0 h 701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4920" h="701040">
                <a:moveTo>
                  <a:pt x="0" y="701040"/>
                </a:moveTo>
                <a:cubicBezTo>
                  <a:pt x="214630" y="546100"/>
                  <a:pt x="429260" y="391160"/>
                  <a:pt x="640080" y="274320"/>
                </a:cubicBezTo>
                <a:cubicBezTo>
                  <a:pt x="850900" y="157480"/>
                  <a:pt x="1057910" y="78740"/>
                  <a:pt x="1264920" y="0"/>
                </a:cubicBezTo>
              </a:path>
            </a:pathLst>
          </a:cu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3825875" y="2865438"/>
            <a:ext cx="762000" cy="1385887"/>
          </a:xfrm>
          <a:custGeom>
            <a:avLst/>
            <a:gdLst>
              <a:gd name="connsiteX0" fmla="*/ 0 w 762000"/>
              <a:gd name="connsiteY0" fmla="*/ 1386840 h 1386840"/>
              <a:gd name="connsiteX1" fmla="*/ 533400 w 762000"/>
              <a:gd name="connsiteY1" fmla="*/ 868680 h 1386840"/>
              <a:gd name="connsiteX2" fmla="*/ 762000 w 762000"/>
              <a:gd name="connsiteY2" fmla="*/ 0 h 138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1386840">
                <a:moveTo>
                  <a:pt x="0" y="1386840"/>
                </a:moveTo>
                <a:cubicBezTo>
                  <a:pt x="203200" y="1243330"/>
                  <a:pt x="406400" y="1099820"/>
                  <a:pt x="533400" y="868680"/>
                </a:cubicBezTo>
                <a:cubicBezTo>
                  <a:pt x="660400" y="637540"/>
                  <a:pt x="711200" y="318770"/>
                  <a:pt x="762000" y="0"/>
                </a:cubicBezTo>
              </a:path>
            </a:pathLst>
          </a:custGeom>
          <a:ln w="63500">
            <a:solidFill>
              <a:srgbClr val="FF0000"/>
            </a:solidFill>
            <a:headEnd type="arrow" w="sm" len="med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974725" y="2849563"/>
            <a:ext cx="762000" cy="1387475"/>
          </a:xfrm>
          <a:custGeom>
            <a:avLst/>
            <a:gdLst>
              <a:gd name="connsiteX0" fmla="*/ 0 w 762000"/>
              <a:gd name="connsiteY0" fmla="*/ 1386840 h 1386840"/>
              <a:gd name="connsiteX1" fmla="*/ 533400 w 762000"/>
              <a:gd name="connsiteY1" fmla="*/ 868680 h 1386840"/>
              <a:gd name="connsiteX2" fmla="*/ 762000 w 762000"/>
              <a:gd name="connsiteY2" fmla="*/ 0 h 138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1386840">
                <a:moveTo>
                  <a:pt x="0" y="1386840"/>
                </a:moveTo>
                <a:cubicBezTo>
                  <a:pt x="203200" y="1243330"/>
                  <a:pt x="406400" y="1099820"/>
                  <a:pt x="533400" y="868680"/>
                </a:cubicBezTo>
                <a:cubicBezTo>
                  <a:pt x="660400" y="637540"/>
                  <a:pt x="711200" y="318770"/>
                  <a:pt x="762000" y="0"/>
                </a:cubicBezTo>
              </a:path>
            </a:pathLst>
          </a:cu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0" y="5502275"/>
            <a:ext cx="9144000" cy="1081088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order in which the inner vertices are mapped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gives the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sorted order of the numbers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" name="Rectangular Callout 122"/>
          <p:cNvSpPr/>
          <p:nvPr/>
        </p:nvSpPr>
        <p:spPr>
          <a:xfrm>
            <a:off x="193675" y="1325563"/>
            <a:ext cx="1727200" cy="500062"/>
          </a:xfrm>
          <a:prstGeom prst="wedgeRectCallout">
            <a:avLst>
              <a:gd name="adj1" fmla="val 20173"/>
              <a:gd name="adj2" fmla="val 456875"/>
            </a:avLst>
          </a:prstGeom>
          <a:solidFill>
            <a:srgbClr val="FFEFB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ascending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Rectangular Callout 124"/>
          <p:cNvSpPr/>
          <p:nvPr/>
        </p:nvSpPr>
        <p:spPr>
          <a:xfrm>
            <a:off x="4964113" y="1463675"/>
            <a:ext cx="1725612" cy="498475"/>
          </a:xfrm>
          <a:prstGeom prst="wedgeRectCallout">
            <a:avLst>
              <a:gd name="adj1" fmla="val -77817"/>
              <a:gd name="adj2" fmla="val 356244"/>
            </a:avLst>
          </a:prstGeom>
          <a:solidFill>
            <a:srgbClr val="FFEFB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descending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1051" name="Group 10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3" name="Rectangle 10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5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7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10" grpId="0" animBg="1"/>
      <p:bldP spid="120" grpId="0" animBg="1"/>
      <p:bldP spid="123" grpId="0" animBg="1"/>
      <p:bldP spid="1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Previous Results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9000" y="1328738"/>
            <a:ext cx="304482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Graph Class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11925" y="1328738"/>
            <a:ext cx="263207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995488"/>
            <a:ext cx="9144000" cy="142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-88900" y="2622550"/>
            <a:ext cx="9321800" cy="484188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-88900" y="2506663"/>
            <a:ext cx="3457575" cy="6286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Bose 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 al. 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[1995]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90900" y="2506663"/>
            <a:ext cx="3121025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Trees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-88900" y="3111500"/>
            <a:ext cx="3487738" cy="5826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Gritzmann 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et. al. 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[1991]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436938" y="3081338"/>
            <a:ext cx="308927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Outerplanar  Graphs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534150" y="3067050"/>
            <a:ext cx="2698750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 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534150" y="2506663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 log n)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-88900" y="3738563"/>
            <a:ext cx="3487738" cy="5810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P. Bose  [2002]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436938" y="3706813"/>
            <a:ext cx="308927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Outerplanar  Graphs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34150" y="3692525"/>
            <a:ext cx="2698750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 log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-100013" y="4367213"/>
            <a:ext cx="3487738" cy="5826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S. Cabello  [2006]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357563" y="4557713"/>
            <a:ext cx="324802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General Planar Graphs,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2-Outerplanar  Graphs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523038" y="4367213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NP-Complete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-100013" y="5194300"/>
            <a:ext cx="3487738" cy="5810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Garcia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 al.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[2009]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425825" y="5291138"/>
            <a:ext cx="308927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3-connected cubic plane graphs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523038" y="5457825"/>
            <a:ext cx="2698750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0" y="1993900"/>
            <a:ext cx="3487738" cy="5826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Ikebe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 al.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[1994]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-88900" y="3105150"/>
            <a:ext cx="9321800" cy="615950"/>
          </a:xfrm>
          <a:prstGeom prst="roundRect">
            <a:avLst/>
          </a:prstGeom>
          <a:solidFill>
            <a:schemeClr val="accent2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-177800" y="3709988"/>
            <a:ext cx="9528175" cy="6318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-138113" y="4343400"/>
            <a:ext cx="9488488" cy="874713"/>
          </a:xfrm>
          <a:prstGeom prst="roundRect">
            <a:avLst/>
          </a:prstGeom>
          <a:solidFill>
            <a:schemeClr val="accent2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-174625" y="5211763"/>
            <a:ext cx="9539288" cy="84137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-203200" y="2016125"/>
            <a:ext cx="9477375" cy="612775"/>
          </a:xfrm>
          <a:prstGeom prst="roundRect">
            <a:avLst/>
          </a:prstGeom>
          <a:solidFill>
            <a:schemeClr val="accent2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1095375" y="3748088"/>
            <a:ext cx="4622800" cy="1270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173538" y="3748088"/>
            <a:ext cx="4635500" cy="2540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0" y="1455738"/>
            <a:ext cx="9144000" cy="142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0" y="6067425"/>
            <a:ext cx="9144000" cy="14288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6445250" y="5303838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Necessary and Sufficient Condition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425825" y="1963738"/>
            <a:ext cx="308927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Trees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523038" y="1949450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155" name="Group 39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42" name="Rectangle 4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4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Lower Bound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0" y="1508125"/>
            <a:ext cx="9144000" cy="4100513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Since the lower bound of Sorting Problem is </a:t>
            </a:r>
            <a:r>
              <a:rPr lang="el-GR" dirty="0">
                <a:solidFill>
                  <a:schemeClr val="tx1"/>
                </a:solidFill>
              </a:rPr>
              <a:t>Ω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n log 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ctr">
              <a:defRPr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Lower Bound of Point-Set Embedding  = </a:t>
            </a:r>
            <a:r>
              <a:rPr lang="el-GR" dirty="0">
                <a:solidFill>
                  <a:schemeClr val="tx1"/>
                </a:solidFill>
              </a:rPr>
              <a:t>Ω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n log n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41988" name="Group 6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8" name="Rectangle 7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What if  </a:t>
            </a:r>
            <a:r>
              <a:rPr lang="en-US" sz="4000" b="1" i="1"/>
              <a:t>|S| &gt; n </a:t>
            </a:r>
            <a:r>
              <a:rPr lang="en-US" sz="4000"/>
              <a:t>?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8450" y="3084513"/>
            <a:ext cx="250825" cy="32385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887663" y="4173538"/>
            <a:ext cx="469900" cy="331787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800225" y="3198813"/>
            <a:ext cx="277813" cy="3587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339850" y="4059238"/>
            <a:ext cx="339725" cy="29686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906069" y="421800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1506566" y="401120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1950948" y="356733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2001217" y="19474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523293" y="31068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4038" y="3173413"/>
            <a:ext cx="1423987" cy="442912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992313" y="2049463"/>
            <a:ext cx="138112" cy="1582737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992313" y="3602038"/>
            <a:ext cx="966787" cy="636587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Arc 18"/>
          <p:cNvSpPr/>
          <p:nvPr/>
        </p:nvSpPr>
        <p:spPr>
          <a:xfrm>
            <a:off x="868363" y="1930400"/>
            <a:ext cx="2600325" cy="2617788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41338" y="1889125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533525" y="3632200"/>
            <a:ext cx="458788" cy="414338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41338" y="3173413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547813" y="4075113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Arc 23"/>
          <p:cNvSpPr/>
          <p:nvPr/>
        </p:nvSpPr>
        <p:spPr>
          <a:xfrm>
            <a:off x="501650" y="1130300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 bwMode="auto">
          <a:xfrm>
            <a:off x="2479082" y="326445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2882037" y="28615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>
            <a:off x="1471692" y="281500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508125" y="2852738"/>
            <a:ext cx="463550" cy="760412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487488" y="1954213"/>
            <a:ext cx="515937" cy="868362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46100" y="2811463"/>
            <a:ext cx="946150" cy="290512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049463" y="2047875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514600" y="3303588"/>
            <a:ext cx="449263" cy="928687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003425" y="3317875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049463" y="2001838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530475" y="2900363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892425" y="2916238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1871663" y="1643063"/>
            <a:ext cx="322262" cy="30162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239963" y="30734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976563" y="2674938"/>
            <a:ext cx="215900" cy="3683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177925" y="2571750"/>
            <a:ext cx="334963" cy="3206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923925" y="5145088"/>
            <a:ext cx="2673350" cy="5810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978400" y="5130800"/>
            <a:ext cx="3505200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Rectangular Callout 54"/>
          <p:cNvSpPr/>
          <p:nvPr/>
        </p:nvSpPr>
        <p:spPr>
          <a:xfrm>
            <a:off x="2686050" y="1465263"/>
            <a:ext cx="884238" cy="500062"/>
          </a:xfrm>
          <a:prstGeom prst="wedgeRectCallout">
            <a:avLst>
              <a:gd name="adj1" fmla="val 35266"/>
              <a:gd name="adj2" fmla="val 234268"/>
            </a:avLst>
          </a:prstGeom>
          <a:solidFill>
            <a:srgbClr val="FFEFB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ular Callout 67"/>
          <p:cNvSpPr/>
          <p:nvPr/>
        </p:nvSpPr>
        <p:spPr>
          <a:xfrm>
            <a:off x="7242175" y="1511300"/>
            <a:ext cx="1712913" cy="500063"/>
          </a:xfrm>
          <a:prstGeom prst="wedgeRectCallout">
            <a:avLst>
              <a:gd name="adj1" fmla="val 16300"/>
              <a:gd name="adj2" fmla="val 319652"/>
            </a:avLst>
          </a:prstGeom>
          <a:solidFill>
            <a:srgbClr val="FFEFB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|S| = k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0" y="6003925"/>
            <a:ext cx="9144000" cy="579438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number of points in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is greater than the number of vertices of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5034926" y="365065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7020083" y="240389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7724741" y="449384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6182919" y="316305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7269609" y="364840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Oval 110"/>
          <p:cNvSpPr/>
          <p:nvPr/>
        </p:nvSpPr>
        <p:spPr bwMode="auto">
          <a:xfrm>
            <a:off x="5997197" y="38850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Oval 111"/>
          <p:cNvSpPr/>
          <p:nvPr/>
        </p:nvSpPr>
        <p:spPr bwMode="auto">
          <a:xfrm>
            <a:off x="6650709" y="33557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Oval 112"/>
          <p:cNvSpPr/>
          <p:nvPr/>
        </p:nvSpPr>
        <p:spPr bwMode="auto">
          <a:xfrm>
            <a:off x="6539637" y="380752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Oval 113"/>
          <p:cNvSpPr/>
          <p:nvPr/>
        </p:nvSpPr>
        <p:spPr bwMode="auto">
          <a:xfrm>
            <a:off x="6945261" y="43117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Oval 114"/>
          <p:cNvSpPr/>
          <p:nvPr/>
        </p:nvSpPr>
        <p:spPr bwMode="auto">
          <a:xfrm>
            <a:off x="5279193" y="449555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Oval 115"/>
          <p:cNvSpPr/>
          <p:nvPr/>
        </p:nvSpPr>
        <p:spPr bwMode="auto">
          <a:xfrm>
            <a:off x="5247342" y="241715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Oval 116"/>
          <p:cNvSpPr/>
          <p:nvPr/>
        </p:nvSpPr>
        <p:spPr bwMode="auto">
          <a:xfrm>
            <a:off x="6173883" y="217771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 bwMode="auto">
          <a:xfrm>
            <a:off x="7843525" y="286806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Oval 118"/>
          <p:cNvSpPr/>
          <p:nvPr/>
        </p:nvSpPr>
        <p:spPr bwMode="auto">
          <a:xfrm>
            <a:off x="8016369" y="402940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 bwMode="auto">
          <a:xfrm>
            <a:off x="6119117" y="48451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Oval 120"/>
          <p:cNvSpPr/>
          <p:nvPr/>
        </p:nvSpPr>
        <p:spPr bwMode="auto">
          <a:xfrm>
            <a:off x="4768698" y="29972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Oval 121"/>
          <p:cNvSpPr/>
          <p:nvPr/>
        </p:nvSpPr>
        <p:spPr bwMode="auto">
          <a:xfrm>
            <a:off x="4960877" y="47079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Oval 122"/>
          <p:cNvSpPr/>
          <p:nvPr/>
        </p:nvSpPr>
        <p:spPr bwMode="auto">
          <a:xfrm>
            <a:off x="7017935" y="186765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4" name="Oval 123"/>
          <p:cNvSpPr/>
          <p:nvPr/>
        </p:nvSpPr>
        <p:spPr bwMode="auto">
          <a:xfrm>
            <a:off x="7843043" y="228197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Oval 124"/>
          <p:cNvSpPr/>
          <p:nvPr/>
        </p:nvSpPr>
        <p:spPr bwMode="auto">
          <a:xfrm>
            <a:off x="8235933" y="334360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3126" name="Group 64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66" name="Rectangle 65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70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Representative Tree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85763" y="33274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3171825" y="4570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Oval 77"/>
          <p:cNvSpPr/>
          <p:nvPr/>
        </p:nvSpPr>
        <p:spPr bwMode="auto">
          <a:xfrm>
            <a:off x="2993155" y="446111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2088303" y="2223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610379" y="334996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Arc 85"/>
          <p:cNvSpPr/>
          <p:nvPr/>
        </p:nvSpPr>
        <p:spPr>
          <a:xfrm>
            <a:off x="955675" y="21732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28650" y="2132013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Arc 90"/>
          <p:cNvSpPr/>
          <p:nvPr/>
        </p:nvSpPr>
        <p:spPr>
          <a:xfrm>
            <a:off x="587375" y="13731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 bwMode="auto">
          <a:xfrm>
            <a:off x="1958975" y="1885950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995363" y="5251450"/>
            <a:ext cx="2673350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0" y="5921375"/>
            <a:ext cx="9144000" cy="661988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n=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then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 a null tree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5049838" y="5237163"/>
            <a:ext cx="3505200" cy="4873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6279303" y="351919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0" y="920750"/>
            <a:ext cx="2636838" cy="5429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Base Case : n=3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44057" name="Group 20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22" name="Rectangle 2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2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/>
          <p:cNvSpPr/>
          <p:nvPr/>
        </p:nvSpPr>
        <p:spPr bwMode="auto">
          <a:xfrm>
            <a:off x="6279303" y="351919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061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Representative Tree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85763" y="334168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8" name="Oval 77"/>
          <p:cNvSpPr/>
          <p:nvPr/>
        </p:nvSpPr>
        <p:spPr bwMode="auto">
          <a:xfrm>
            <a:off x="2993155" y="447563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2088303" y="223830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610379" y="33644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Arc 85"/>
          <p:cNvSpPr/>
          <p:nvPr/>
        </p:nvSpPr>
        <p:spPr>
          <a:xfrm>
            <a:off x="955675" y="2187575"/>
            <a:ext cx="2600325" cy="2617788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28650" y="2146300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Arc 90"/>
          <p:cNvSpPr/>
          <p:nvPr/>
        </p:nvSpPr>
        <p:spPr>
          <a:xfrm>
            <a:off x="587375" y="1387475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 bwMode="auto">
          <a:xfrm>
            <a:off x="1958975" y="1900238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995363" y="5265738"/>
            <a:ext cx="2673350" cy="4651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0" y="5907088"/>
            <a:ext cx="9144000" cy="676275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n=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then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has only one node with three dummy vertices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5049838" y="5251450"/>
            <a:ext cx="3505200" cy="4873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0" y="920750"/>
            <a:ext cx="2636838" cy="5429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n=4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935163" y="34559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2053274" y="38249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55638" y="3430588"/>
            <a:ext cx="1423987" cy="442912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093913" y="2306638"/>
            <a:ext cx="138112" cy="1582737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093913" y="3859213"/>
            <a:ext cx="966787" cy="636587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 bwMode="auto">
          <a:xfrm>
            <a:off x="3171825" y="4584700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807075" y="3016250"/>
            <a:ext cx="1235075" cy="1103313"/>
            <a:chOff x="5806863" y="3015545"/>
            <a:chExt cx="1235252" cy="1103972"/>
          </a:xfrm>
        </p:grpSpPr>
        <p:sp>
          <p:nvSpPr>
            <p:cNvPr id="27" name="Oval 26"/>
            <p:cNvSpPr/>
            <p:nvPr/>
          </p:nvSpPr>
          <p:spPr bwMode="auto">
            <a:xfrm>
              <a:off x="6264063" y="351846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806863" y="40213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5913543" y="30155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6949863" y="33965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1" name="Straight Connector 30"/>
            <p:cNvCxnSpPr>
              <a:stCxn id="0" idx="5"/>
              <a:endCxn id="0" idx="1"/>
            </p:cNvCxnSpPr>
            <p:nvPr/>
          </p:nvCxnSpPr>
          <p:spPr>
            <a:xfrm rot="16200000" flipH="1">
              <a:off x="5917906" y="3174455"/>
              <a:ext cx="433646" cy="2842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0" idx="3"/>
              <a:endCxn id="0" idx="7"/>
            </p:cNvCxnSpPr>
            <p:nvPr/>
          </p:nvCxnSpPr>
          <p:spPr>
            <a:xfrm rot="5400000">
              <a:off x="5864717" y="3623215"/>
              <a:ext cx="433646" cy="3905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0" idx="2"/>
              <a:endCxn id="0" idx="7"/>
            </p:cNvCxnSpPr>
            <p:nvPr/>
          </p:nvCxnSpPr>
          <p:spPr>
            <a:xfrm rot="10800000" flipV="1">
              <a:off x="6343515" y="3446015"/>
              <a:ext cx="606512" cy="873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 bwMode="auto">
            <a:xfrm>
              <a:off x="5913241" y="3365004"/>
              <a:ext cx="177825" cy="17790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45089" name="Group 43"/>
          <p:cNvGrpSpPr>
            <a:grpSpLocks/>
          </p:cNvGrpSpPr>
          <p:nvPr/>
        </p:nvGrpSpPr>
        <p:grpSpPr bwMode="auto">
          <a:xfrm>
            <a:off x="6981825" y="625475"/>
            <a:ext cx="1828800" cy="1914525"/>
            <a:chOff x="537388" y="1249990"/>
            <a:chExt cx="3170238" cy="3756025"/>
          </a:xfrm>
        </p:grpSpPr>
        <p:sp>
          <p:nvSpPr>
            <p:cNvPr id="34" name="Rectangle 33"/>
            <p:cNvSpPr/>
            <p:nvPr/>
          </p:nvSpPr>
          <p:spPr bwMode="auto">
            <a:xfrm>
              <a:off x="537388" y="3202750"/>
              <a:ext cx="178877" cy="17752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325107" y="4448530"/>
              <a:ext cx="178875" cy="17752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3145555" y="433775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2240703" y="210042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762779" y="32265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>
              <a:off x="1107041" y="2050404"/>
              <a:ext cx="2600585" cy="2616137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779559" y="2009915"/>
              <a:ext cx="1541088" cy="1223979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Arc 40"/>
            <p:cNvSpPr/>
            <p:nvPr/>
          </p:nvSpPr>
          <p:spPr>
            <a:xfrm>
              <a:off x="741032" y="1249990"/>
              <a:ext cx="2848262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111499" y="1763875"/>
              <a:ext cx="178877" cy="17752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45090" name="Group 43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45" name="Rectangle 44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8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49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val 68"/>
          <p:cNvSpPr/>
          <p:nvPr/>
        </p:nvSpPr>
        <p:spPr bwMode="auto">
          <a:xfrm>
            <a:off x="5806863" y="40213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6085" name="Group 67"/>
          <p:cNvGrpSpPr>
            <a:grpSpLocks/>
          </p:cNvGrpSpPr>
          <p:nvPr/>
        </p:nvGrpSpPr>
        <p:grpSpPr bwMode="auto">
          <a:xfrm>
            <a:off x="6967538" y="611188"/>
            <a:ext cx="1857375" cy="1943100"/>
            <a:chOff x="537388" y="1249990"/>
            <a:chExt cx="3170238" cy="3756025"/>
          </a:xfrm>
        </p:grpSpPr>
        <p:sp>
          <p:nvSpPr>
            <p:cNvPr id="54" name="Rectangle 53"/>
            <p:cNvSpPr/>
            <p:nvPr/>
          </p:nvSpPr>
          <p:spPr bwMode="auto">
            <a:xfrm>
              <a:off x="537388" y="3204718"/>
              <a:ext cx="178834" cy="17491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3145555" y="433775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2240703" y="210042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62779" y="32265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Arc 57"/>
            <p:cNvSpPr/>
            <p:nvPr/>
          </p:nvSpPr>
          <p:spPr>
            <a:xfrm>
              <a:off x="1106405" y="2050906"/>
              <a:ext cx="2601221" cy="2617558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781252" y="2007945"/>
              <a:ext cx="1541764" cy="1227459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Arc 59"/>
            <p:cNvSpPr/>
            <p:nvPr/>
          </p:nvSpPr>
          <p:spPr>
            <a:xfrm>
              <a:off x="740608" y="1249990"/>
              <a:ext cx="2850505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111668" y="1762453"/>
              <a:ext cx="178834" cy="17798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087282" y="3318259"/>
              <a:ext cx="178834" cy="17798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2205674" y="368707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808349" y="3293709"/>
              <a:ext cx="1422542" cy="441885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2247148" y="2167515"/>
              <a:ext cx="138191" cy="1583422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2247148" y="3720251"/>
              <a:ext cx="967330" cy="638279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325571" y="4447521"/>
              <a:ext cx="178834" cy="17798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3" name="Freeform 22"/>
          <p:cNvSpPr/>
          <p:nvPr/>
        </p:nvSpPr>
        <p:spPr>
          <a:xfrm>
            <a:off x="2093913" y="2292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 bwMode="auto">
          <a:xfrm>
            <a:off x="385763" y="331152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920875" y="3425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427163" y="44354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2993155" y="44458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val 38"/>
          <p:cNvSpPr/>
          <p:nvPr/>
        </p:nvSpPr>
        <p:spPr bwMode="auto">
          <a:xfrm>
            <a:off x="1593652" y="423907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2038034" y="37951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Oval 40"/>
          <p:cNvSpPr/>
          <p:nvPr/>
        </p:nvSpPr>
        <p:spPr bwMode="auto">
          <a:xfrm>
            <a:off x="2088303" y="22085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Oval 41"/>
          <p:cNvSpPr/>
          <p:nvPr/>
        </p:nvSpPr>
        <p:spPr bwMode="auto">
          <a:xfrm>
            <a:off x="610379" y="333472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079625" y="3829050"/>
            <a:ext cx="966788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955675" y="2157413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28650" y="2116138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620838" y="3859213"/>
            <a:ext cx="458787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28650" y="340042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635125" y="4302125"/>
            <a:ext cx="1423988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Arc 52"/>
          <p:cNvSpPr/>
          <p:nvPr/>
        </p:nvSpPr>
        <p:spPr>
          <a:xfrm>
            <a:off x="587375" y="1358900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6264063" y="35039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>
            <a:off x="5806846" y="402137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 bwMode="auto">
          <a:xfrm>
            <a:off x="5913543" y="300103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>
            <a:off x="6949863" y="338203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" name="Straight Connector 30"/>
          <p:cNvCxnSpPr>
            <a:stCxn id="0" idx="5"/>
            <a:endCxn id="0" idx="1"/>
          </p:cNvCxnSpPr>
          <p:nvPr/>
        </p:nvCxnSpPr>
        <p:spPr>
          <a:xfrm rot="16200000" flipH="1">
            <a:off x="5918200" y="3159126"/>
            <a:ext cx="433387" cy="284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0" idx="3"/>
            <a:endCxn id="0" idx="7"/>
          </p:cNvCxnSpPr>
          <p:nvPr/>
        </p:nvCxnSpPr>
        <p:spPr>
          <a:xfrm rot="5400000">
            <a:off x="5857081" y="3615532"/>
            <a:ext cx="447675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0" idx="2"/>
            <a:endCxn id="0" idx="7"/>
          </p:cNvCxnSpPr>
          <p:nvPr/>
        </p:nvCxnSpPr>
        <p:spPr>
          <a:xfrm rot="10800000" flipV="1">
            <a:off x="6342063" y="3430588"/>
            <a:ext cx="608012" cy="87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27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Representative Tree</a:t>
            </a:r>
          </a:p>
        </p:txBody>
      </p:sp>
      <p:sp>
        <p:nvSpPr>
          <p:cNvPr id="78" name="Oval 77"/>
          <p:cNvSpPr/>
          <p:nvPr/>
        </p:nvSpPr>
        <p:spPr bwMode="auto">
          <a:xfrm>
            <a:off x="2993155" y="446111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2088303" y="2223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610379" y="334996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 bwMode="auto">
          <a:xfrm>
            <a:off x="1958975" y="1885950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995363" y="5251450"/>
            <a:ext cx="2673350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049838" y="5237163"/>
            <a:ext cx="3505200" cy="4873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0" y="920750"/>
            <a:ext cx="4297363" cy="5429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Add other nodes to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55638" y="3416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 bwMode="auto">
          <a:xfrm>
            <a:off x="3171825" y="4570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913438" y="33496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6248823" y="447931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Oval 72"/>
          <p:cNvSpPr/>
          <p:nvPr/>
        </p:nvSpPr>
        <p:spPr bwMode="auto">
          <a:xfrm>
            <a:off x="4983903" y="396115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 bwMode="auto">
          <a:xfrm>
            <a:off x="5303943" y="472315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0" idx="0"/>
            <a:endCxn id="0" idx="6"/>
          </p:cNvCxnSpPr>
          <p:nvPr/>
        </p:nvCxnSpPr>
        <p:spPr>
          <a:xfrm rot="16200000" flipV="1">
            <a:off x="5892006" y="4077494"/>
            <a:ext cx="409575" cy="395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0" idx="1"/>
            <a:endCxn id="0" idx="6"/>
          </p:cNvCxnSpPr>
          <p:nvPr/>
        </p:nvCxnSpPr>
        <p:spPr>
          <a:xfrm rot="16200000" flipV="1">
            <a:off x="5435600" y="3651250"/>
            <a:ext cx="25400" cy="742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0" idx="3"/>
            <a:endCxn id="0" idx="0"/>
          </p:cNvCxnSpPr>
          <p:nvPr/>
        </p:nvCxnSpPr>
        <p:spPr>
          <a:xfrm rot="5400000">
            <a:off x="5276056" y="4179094"/>
            <a:ext cx="617538" cy="469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 bwMode="auto">
          <a:xfrm>
            <a:off x="5784850" y="41767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grpSp>
        <p:nvGrpSpPr>
          <p:cNvPr id="46157" name="Group 67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70" name="Rectangle 6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80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val 84"/>
          <p:cNvSpPr/>
          <p:nvPr/>
        </p:nvSpPr>
        <p:spPr bwMode="auto">
          <a:xfrm>
            <a:off x="6957123" y="337477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7109" name="Group 117"/>
          <p:cNvGrpSpPr>
            <a:grpSpLocks/>
          </p:cNvGrpSpPr>
          <p:nvPr/>
        </p:nvGrpSpPr>
        <p:grpSpPr bwMode="auto">
          <a:xfrm>
            <a:off x="6953250" y="596900"/>
            <a:ext cx="1871663" cy="1957388"/>
            <a:chOff x="537388" y="1234750"/>
            <a:chExt cx="3170238" cy="3756025"/>
          </a:xfrm>
        </p:grpSpPr>
        <p:sp>
          <p:nvSpPr>
            <p:cNvPr id="94" name="Freeform 93"/>
            <p:cNvSpPr/>
            <p:nvPr/>
          </p:nvSpPr>
          <p:spPr>
            <a:xfrm>
              <a:off x="2247541" y="2169949"/>
              <a:ext cx="137136" cy="1581002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537388" y="3187396"/>
              <a:ext cx="177469" cy="17668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072762" y="3303153"/>
              <a:ext cx="177469" cy="17668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578001" y="4311461"/>
              <a:ext cx="177469" cy="17973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3145555" y="432251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1746052" y="411570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2190434" y="367183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2240703" y="20851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62779" y="321135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2231408" y="3705258"/>
              <a:ext cx="965323" cy="636665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5" name="Arc 104"/>
            <p:cNvSpPr/>
            <p:nvPr/>
          </p:nvSpPr>
          <p:spPr>
            <a:xfrm>
              <a:off x="1107439" y="2035914"/>
              <a:ext cx="2600187" cy="2616726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779391" y="1993267"/>
              <a:ext cx="1543440" cy="1224592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1771603" y="3735721"/>
              <a:ext cx="459805" cy="414290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779391" y="3278784"/>
              <a:ext cx="1008346" cy="880365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1787737" y="4180473"/>
              <a:ext cx="1422438" cy="40515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1" name="Arc 110"/>
            <p:cNvSpPr/>
            <p:nvPr/>
          </p:nvSpPr>
          <p:spPr>
            <a:xfrm>
              <a:off x="741746" y="1234750"/>
              <a:ext cx="2847568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3145555" y="433775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2240703" y="210042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62779" y="32265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110407" y="1761752"/>
              <a:ext cx="180157" cy="179728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808970" y="3294014"/>
              <a:ext cx="1422438" cy="441707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3325799" y="4448543"/>
              <a:ext cx="177469" cy="17668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3" name="Freeform 22"/>
          <p:cNvSpPr/>
          <p:nvPr/>
        </p:nvSpPr>
        <p:spPr>
          <a:xfrm>
            <a:off x="2093913" y="2292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55638" y="3416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 bwMode="auto">
          <a:xfrm>
            <a:off x="385763" y="331152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920875" y="3425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427163" y="44354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2993155" y="44458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val 38"/>
          <p:cNvSpPr/>
          <p:nvPr/>
        </p:nvSpPr>
        <p:spPr bwMode="auto">
          <a:xfrm>
            <a:off x="1593652" y="423907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2038034" y="37951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Oval 40"/>
          <p:cNvSpPr/>
          <p:nvPr/>
        </p:nvSpPr>
        <p:spPr bwMode="auto">
          <a:xfrm>
            <a:off x="2088303" y="22085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Oval 41"/>
          <p:cNvSpPr/>
          <p:nvPr/>
        </p:nvSpPr>
        <p:spPr bwMode="auto">
          <a:xfrm>
            <a:off x="610379" y="333472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079625" y="3829050"/>
            <a:ext cx="966788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955675" y="2157413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28650" y="2116138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620838" y="3859213"/>
            <a:ext cx="458787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28650" y="340042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635125" y="4302125"/>
            <a:ext cx="1423988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Arc 52"/>
          <p:cNvSpPr/>
          <p:nvPr/>
        </p:nvSpPr>
        <p:spPr>
          <a:xfrm>
            <a:off x="587375" y="1358900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6264063" y="35039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>
            <a:off x="5806863" y="4006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 bwMode="auto">
          <a:xfrm>
            <a:off x="5913543" y="300103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" name="Straight Connector 30"/>
          <p:cNvCxnSpPr>
            <a:stCxn id="0" idx="5"/>
            <a:endCxn id="0" idx="1"/>
          </p:cNvCxnSpPr>
          <p:nvPr/>
        </p:nvCxnSpPr>
        <p:spPr>
          <a:xfrm rot="16200000" flipH="1">
            <a:off x="5918200" y="3159126"/>
            <a:ext cx="433387" cy="284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0" idx="3"/>
            <a:endCxn id="0" idx="7"/>
          </p:cNvCxnSpPr>
          <p:nvPr/>
        </p:nvCxnSpPr>
        <p:spPr>
          <a:xfrm rot="5400000">
            <a:off x="5864225" y="3608388"/>
            <a:ext cx="433388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0" idx="2"/>
            <a:endCxn id="0" idx="7"/>
          </p:cNvCxnSpPr>
          <p:nvPr/>
        </p:nvCxnSpPr>
        <p:spPr>
          <a:xfrm rot="10800000" flipV="1">
            <a:off x="6342063" y="3430588"/>
            <a:ext cx="608012" cy="87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9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Representative Tree</a:t>
            </a:r>
          </a:p>
        </p:txBody>
      </p:sp>
      <p:sp>
        <p:nvSpPr>
          <p:cNvPr id="78" name="Oval 77"/>
          <p:cNvSpPr/>
          <p:nvPr/>
        </p:nvSpPr>
        <p:spPr bwMode="auto">
          <a:xfrm>
            <a:off x="2993155" y="446111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2088303" y="2223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610379" y="334996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 bwMode="auto">
          <a:xfrm>
            <a:off x="1958975" y="1885950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995363" y="5251450"/>
            <a:ext cx="2673350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049838" y="5237163"/>
            <a:ext cx="3505200" cy="4873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0" y="920750"/>
            <a:ext cx="4297363" cy="5429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Add other nodes to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171825" y="4570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913438" y="33496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6248823" y="447931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Oval 72"/>
          <p:cNvSpPr/>
          <p:nvPr/>
        </p:nvSpPr>
        <p:spPr bwMode="auto">
          <a:xfrm>
            <a:off x="4983903" y="396115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 bwMode="auto">
          <a:xfrm>
            <a:off x="5303943" y="472315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0" idx="0"/>
            <a:endCxn id="0" idx="6"/>
          </p:cNvCxnSpPr>
          <p:nvPr/>
        </p:nvCxnSpPr>
        <p:spPr>
          <a:xfrm rot="16200000" flipV="1">
            <a:off x="5884863" y="4070350"/>
            <a:ext cx="423862" cy="395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0" idx="1"/>
            <a:endCxn id="0" idx="6"/>
          </p:cNvCxnSpPr>
          <p:nvPr/>
        </p:nvCxnSpPr>
        <p:spPr>
          <a:xfrm rot="16200000" flipV="1">
            <a:off x="5442743" y="3644107"/>
            <a:ext cx="11113" cy="742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0" idx="3"/>
            <a:endCxn id="0" idx="0"/>
          </p:cNvCxnSpPr>
          <p:nvPr/>
        </p:nvCxnSpPr>
        <p:spPr>
          <a:xfrm rot="5400000">
            <a:off x="5268912" y="4171951"/>
            <a:ext cx="631825" cy="469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 bwMode="auto">
          <a:xfrm>
            <a:off x="5784850" y="41767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2566168" y="34923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136775" y="2274888"/>
            <a:ext cx="465138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601913" y="3530600"/>
            <a:ext cx="449262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090738" y="354488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 bwMode="auto">
          <a:xfrm>
            <a:off x="2327275" y="33004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6873875" y="2803525"/>
            <a:ext cx="808038" cy="1362075"/>
            <a:chOff x="6873663" y="2802911"/>
            <a:chExt cx="808532" cy="1363052"/>
          </a:xfrm>
        </p:grpSpPr>
        <p:sp>
          <p:nvSpPr>
            <p:cNvPr id="30" name="Oval 29"/>
            <p:cNvSpPr/>
            <p:nvPr/>
          </p:nvSpPr>
          <p:spPr bwMode="auto">
            <a:xfrm>
              <a:off x="6949863" y="338203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6873663" y="2802911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7208943" y="4067831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7589943" y="3351551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65" name="Straight Connector 64"/>
            <p:cNvCxnSpPr>
              <a:stCxn id="0" idx="1"/>
              <a:endCxn id="0" idx="7"/>
            </p:cNvCxnSpPr>
            <p:nvPr/>
          </p:nvCxnSpPr>
          <p:spPr>
            <a:xfrm rot="16200000" flipH="1" flipV="1">
              <a:off x="7300166" y="3094456"/>
              <a:ext cx="31773" cy="57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0" idx="3"/>
              <a:endCxn id="0" idx="0"/>
            </p:cNvCxnSpPr>
            <p:nvPr/>
          </p:nvCxnSpPr>
          <p:spPr>
            <a:xfrm rot="16200000" flipH="1">
              <a:off x="6694140" y="3080929"/>
              <a:ext cx="495655" cy="108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0" idx="5"/>
              <a:endCxn id="0" idx="0"/>
            </p:cNvCxnSpPr>
            <p:nvPr/>
          </p:nvCxnSpPr>
          <p:spPr>
            <a:xfrm rot="16200000" flipH="1">
              <a:off x="6841068" y="3653639"/>
              <a:ext cx="602094" cy="22556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 bwMode="auto">
            <a:xfrm>
              <a:off x="7127818" y="3484438"/>
              <a:ext cx="176321" cy="177928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47186" name="Group 82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88" name="Rectangle 87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91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val 97"/>
          <p:cNvSpPr/>
          <p:nvPr/>
        </p:nvSpPr>
        <p:spPr bwMode="auto">
          <a:xfrm>
            <a:off x="7589943" y="3322523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8133" name="Group 142"/>
          <p:cNvGrpSpPr>
            <a:grpSpLocks/>
          </p:cNvGrpSpPr>
          <p:nvPr/>
        </p:nvGrpSpPr>
        <p:grpSpPr bwMode="auto">
          <a:xfrm>
            <a:off x="7075488" y="588963"/>
            <a:ext cx="1763712" cy="1965325"/>
            <a:chOff x="588010" y="1358116"/>
            <a:chExt cx="2967216" cy="3756025"/>
          </a:xfrm>
        </p:grpSpPr>
        <p:sp>
          <p:nvSpPr>
            <p:cNvPr id="117" name="Freeform 116"/>
            <p:cNvSpPr/>
            <p:nvPr/>
          </p:nvSpPr>
          <p:spPr>
            <a:xfrm>
              <a:off x="2094320" y="2292571"/>
              <a:ext cx="138880" cy="1583720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654778" y="3415131"/>
              <a:ext cx="1426187" cy="442956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920720" y="3427267"/>
              <a:ext cx="176270" cy="175969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426629" y="4437570"/>
              <a:ext cx="176270" cy="175969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2993155" y="444587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1593652" y="423907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2038034" y="379519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2088303" y="220855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610379" y="333472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2078295" y="3830781"/>
              <a:ext cx="966816" cy="634096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7" name="Arc 126"/>
            <p:cNvSpPr/>
            <p:nvPr/>
          </p:nvSpPr>
          <p:spPr>
            <a:xfrm>
              <a:off x="953904" y="2159078"/>
              <a:ext cx="2601322" cy="2615261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628071" y="2116602"/>
              <a:ext cx="1541031" cy="1225714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1618924" y="3861120"/>
              <a:ext cx="459371" cy="41261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628071" y="3399961"/>
              <a:ext cx="1006878" cy="882879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1634949" y="4304076"/>
              <a:ext cx="1423515" cy="406549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2" name="Arc 131"/>
            <p:cNvSpPr/>
            <p:nvPr/>
          </p:nvSpPr>
          <p:spPr>
            <a:xfrm>
              <a:off x="588010" y="1358116"/>
              <a:ext cx="2849702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2993155" y="446111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Oval 133"/>
            <p:cNvSpPr/>
            <p:nvPr/>
          </p:nvSpPr>
          <p:spPr bwMode="auto">
            <a:xfrm>
              <a:off x="2088303" y="2223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5" name="Oval 134"/>
            <p:cNvSpPr/>
            <p:nvPr/>
          </p:nvSpPr>
          <p:spPr bwMode="auto">
            <a:xfrm>
              <a:off x="610379" y="334996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58110" y="1886023"/>
              <a:ext cx="178942" cy="17900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3173308" y="4571064"/>
              <a:ext cx="178940" cy="175969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138" name="Oval 137"/>
            <p:cNvSpPr/>
            <p:nvPr/>
          </p:nvSpPr>
          <p:spPr bwMode="auto">
            <a:xfrm>
              <a:off x="2566168" y="349232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2137052" y="2274368"/>
              <a:ext cx="464713" cy="1271222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2601765" y="3530421"/>
              <a:ext cx="448688" cy="928387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2088978" y="3545590"/>
              <a:ext cx="496762" cy="279123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26675" y="3299841"/>
              <a:ext cx="178942" cy="17900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</a:t>
              </a:r>
            </a:p>
          </p:txBody>
        </p:sp>
      </p:grpSp>
      <p:sp>
        <p:nvSpPr>
          <p:cNvPr id="34" name="Rectangle 33"/>
          <p:cNvSpPr/>
          <p:nvPr/>
        </p:nvSpPr>
        <p:spPr bwMode="auto">
          <a:xfrm>
            <a:off x="385763" y="32972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920875" y="34115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427163" y="4421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2993155" y="443136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val 38"/>
          <p:cNvSpPr/>
          <p:nvPr/>
        </p:nvSpPr>
        <p:spPr bwMode="auto">
          <a:xfrm>
            <a:off x="1593652" y="422455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2038034" y="378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Oval 40"/>
          <p:cNvSpPr/>
          <p:nvPr/>
        </p:nvSpPr>
        <p:spPr bwMode="auto">
          <a:xfrm>
            <a:off x="2088303" y="21940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Oval 41"/>
          <p:cNvSpPr/>
          <p:nvPr/>
        </p:nvSpPr>
        <p:spPr bwMode="auto">
          <a:xfrm>
            <a:off x="610379" y="33202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079625" y="3814763"/>
            <a:ext cx="966788" cy="636587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955675" y="2143125"/>
            <a:ext cx="2600325" cy="2617788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28650" y="2101850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620838" y="3844925"/>
            <a:ext cx="458787" cy="414338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28650" y="3386138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635125" y="4287838"/>
            <a:ext cx="1423988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Arc 52"/>
          <p:cNvSpPr/>
          <p:nvPr/>
        </p:nvSpPr>
        <p:spPr>
          <a:xfrm>
            <a:off x="587375" y="13731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6264063" y="34894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>
            <a:off x="5806863" y="39923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 bwMode="auto">
          <a:xfrm>
            <a:off x="5913543" y="298651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>
            <a:off x="6949863" y="33675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" name="Straight Connector 30"/>
          <p:cNvCxnSpPr>
            <a:stCxn id="0" idx="5"/>
            <a:endCxn id="0" idx="1"/>
          </p:cNvCxnSpPr>
          <p:nvPr/>
        </p:nvCxnSpPr>
        <p:spPr>
          <a:xfrm rot="16200000" flipH="1">
            <a:off x="5918200" y="3144838"/>
            <a:ext cx="433388" cy="284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0" idx="3"/>
            <a:endCxn id="0" idx="7"/>
          </p:cNvCxnSpPr>
          <p:nvPr/>
        </p:nvCxnSpPr>
        <p:spPr>
          <a:xfrm rot="5400000">
            <a:off x="5864225" y="3594101"/>
            <a:ext cx="433387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0" idx="2"/>
            <a:endCxn id="0" idx="7"/>
          </p:cNvCxnSpPr>
          <p:nvPr/>
        </p:nvCxnSpPr>
        <p:spPr>
          <a:xfrm rot="10800000" flipV="1">
            <a:off x="6342063" y="3416300"/>
            <a:ext cx="608012" cy="873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7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Representative Tree</a:t>
            </a:r>
          </a:p>
        </p:txBody>
      </p:sp>
      <p:sp>
        <p:nvSpPr>
          <p:cNvPr id="78" name="Oval 77"/>
          <p:cNvSpPr/>
          <p:nvPr/>
        </p:nvSpPr>
        <p:spPr bwMode="auto">
          <a:xfrm>
            <a:off x="2993155" y="44466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2088303" y="22092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610379" y="333544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 bwMode="auto">
          <a:xfrm>
            <a:off x="1958975" y="187166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995363" y="5237163"/>
            <a:ext cx="2673350" cy="4651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049838" y="5222875"/>
            <a:ext cx="3505200" cy="4873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0" y="920750"/>
            <a:ext cx="4297363" cy="5429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Add other nodes to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55638" y="3402013"/>
            <a:ext cx="1423987" cy="442912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093913" y="2278063"/>
            <a:ext cx="138112" cy="1582737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 bwMode="auto">
          <a:xfrm>
            <a:off x="3171825" y="455612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913438" y="33353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6248823" y="446479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Oval 72"/>
          <p:cNvSpPr/>
          <p:nvPr/>
        </p:nvSpPr>
        <p:spPr bwMode="auto">
          <a:xfrm>
            <a:off x="4983903" y="394663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 bwMode="auto">
          <a:xfrm>
            <a:off x="5303943" y="470863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0" idx="0"/>
            <a:endCxn id="0" idx="6"/>
          </p:cNvCxnSpPr>
          <p:nvPr/>
        </p:nvCxnSpPr>
        <p:spPr>
          <a:xfrm rot="16200000" flipV="1">
            <a:off x="5885656" y="4055269"/>
            <a:ext cx="422275" cy="395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0" idx="1"/>
            <a:endCxn id="0" idx="6"/>
          </p:cNvCxnSpPr>
          <p:nvPr/>
        </p:nvCxnSpPr>
        <p:spPr>
          <a:xfrm rot="16200000" flipV="1">
            <a:off x="5442744" y="3629819"/>
            <a:ext cx="11112" cy="742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0" idx="3"/>
            <a:endCxn id="0" idx="0"/>
          </p:cNvCxnSpPr>
          <p:nvPr/>
        </p:nvCxnSpPr>
        <p:spPr>
          <a:xfrm rot="5400000">
            <a:off x="5268912" y="4157663"/>
            <a:ext cx="631825" cy="469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 bwMode="auto">
          <a:xfrm>
            <a:off x="5784850" y="4162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2566168" y="34778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136775" y="2260600"/>
            <a:ext cx="465138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601913" y="3516313"/>
            <a:ext cx="449262" cy="928687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090738" y="3530600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 bwMode="auto">
          <a:xfrm>
            <a:off x="2327275" y="32861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6873663" y="278839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Oval 61"/>
          <p:cNvSpPr/>
          <p:nvPr/>
        </p:nvSpPr>
        <p:spPr bwMode="auto">
          <a:xfrm>
            <a:off x="7208943" y="405331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" name="Straight Connector 64"/>
          <p:cNvCxnSpPr>
            <a:stCxn id="0" idx="1"/>
            <a:endCxn id="0" idx="7"/>
          </p:cNvCxnSpPr>
          <p:nvPr/>
        </p:nvCxnSpPr>
        <p:spPr>
          <a:xfrm rot="16200000" flipH="1" flipV="1">
            <a:off x="7300913" y="3078163"/>
            <a:ext cx="30162" cy="5762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0" idx="3"/>
            <a:endCxn id="0" idx="0"/>
          </p:cNvCxnSpPr>
          <p:nvPr/>
        </p:nvCxnSpPr>
        <p:spPr>
          <a:xfrm rot="16200000" flipH="1">
            <a:off x="6693694" y="3064669"/>
            <a:ext cx="495300" cy="1095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0" idx="5"/>
            <a:endCxn id="0" idx="0"/>
          </p:cNvCxnSpPr>
          <p:nvPr/>
        </p:nvCxnSpPr>
        <p:spPr>
          <a:xfrm rot="16200000" flipH="1">
            <a:off x="6840537" y="3638551"/>
            <a:ext cx="601663" cy="227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 bwMode="auto">
          <a:xfrm>
            <a:off x="2969123" y="30748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2136775" y="2214563"/>
            <a:ext cx="852488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2617788" y="3113088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979738" y="3128963"/>
            <a:ext cx="87312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7" name="Rectangle 66"/>
          <p:cNvSpPr/>
          <p:nvPr/>
        </p:nvSpPr>
        <p:spPr bwMode="auto">
          <a:xfrm>
            <a:off x="3063875" y="2887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27875" y="34686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7437438" y="2711450"/>
            <a:ext cx="854075" cy="952500"/>
            <a:chOff x="7436981" y="2712197"/>
            <a:chExt cx="854814" cy="951572"/>
          </a:xfrm>
        </p:grpSpPr>
        <p:sp>
          <p:nvSpPr>
            <p:cNvPr id="64" name="Oval 63"/>
            <p:cNvSpPr/>
            <p:nvPr/>
          </p:nvSpPr>
          <p:spPr bwMode="auto">
            <a:xfrm>
              <a:off x="7589943" y="333703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7727103" y="2712197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8199543" y="3565637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8123343" y="2925557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6" name="Straight Connector 85"/>
            <p:cNvCxnSpPr>
              <a:stCxn id="0" idx="3"/>
              <a:endCxn id="0" idx="7"/>
            </p:cNvCxnSpPr>
            <p:nvPr/>
          </p:nvCxnSpPr>
          <p:spPr>
            <a:xfrm rot="5400000">
              <a:off x="7427164" y="3038045"/>
              <a:ext cx="555084" cy="714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0" idx="2"/>
              <a:endCxn id="0" idx="7"/>
            </p:cNvCxnSpPr>
            <p:nvPr/>
          </p:nvCxnSpPr>
          <p:spPr>
            <a:xfrm rot="10800000" flipV="1">
              <a:off x="7668957" y="2973880"/>
              <a:ext cx="454418" cy="3774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0" idx="1"/>
              <a:endCxn id="0" idx="0"/>
            </p:cNvCxnSpPr>
            <p:nvPr/>
          </p:nvCxnSpPr>
          <p:spPr>
            <a:xfrm rot="16200000" flipV="1">
              <a:off x="7802645" y="3170007"/>
              <a:ext cx="242651" cy="5767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 bwMode="auto">
            <a:xfrm>
              <a:off x="7436981" y="3056349"/>
              <a:ext cx="177954" cy="17762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g</a:t>
              </a:r>
            </a:p>
          </p:txBody>
        </p:sp>
      </p:grpSp>
      <p:grpSp>
        <p:nvGrpSpPr>
          <p:cNvPr id="48230" name="Group 98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2" name="Rectangle 10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5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val 117"/>
          <p:cNvSpPr/>
          <p:nvPr/>
        </p:nvSpPr>
        <p:spPr bwMode="auto">
          <a:xfrm>
            <a:off x="5913543" y="2986517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9157" name="Group 165"/>
          <p:cNvGrpSpPr>
            <a:grpSpLocks/>
          </p:cNvGrpSpPr>
          <p:nvPr/>
        </p:nvGrpSpPr>
        <p:grpSpPr bwMode="auto">
          <a:xfrm>
            <a:off x="6945313" y="574675"/>
            <a:ext cx="1908175" cy="1979613"/>
            <a:chOff x="384988" y="1372630"/>
            <a:chExt cx="3170238" cy="3756025"/>
          </a:xfrm>
        </p:grpSpPr>
        <p:sp>
          <p:nvSpPr>
            <p:cNvPr id="134" name="Rectangle 133"/>
            <p:cNvSpPr/>
            <p:nvPr/>
          </p:nvSpPr>
          <p:spPr bwMode="auto">
            <a:xfrm>
              <a:off x="384988" y="3297330"/>
              <a:ext cx="176710" cy="17771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919995" y="3411788"/>
              <a:ext cx="176710" cy="17771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426788" y="4420823"/>
              <a:ext cx="176711" cy="17771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993155" y="443136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8" name="Oval 137"/>
            <p:cNvSpPr/>
            <p:nvPr/>
          </p:nvSpPr>
          <p:spPr bwMode="auto">
            <a:xfrm>
              <a:off x="1593652" y="422455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9" name="Oval 138"/>
            <p:cNvSpPr/>
            <p:nvPr/>
          </p:nvSpPr>
          <p:spPr bwMode="auto">
            <a:xfrm>
              <a:off x="2038034" y="37806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0" name="Oval 139"/>
            <p:cNvSpPr/>
            <p:nvPr/>
          </p:nvSpPr>
          <p:spPr bwMode="auto">
            <a:xfrm>
              <a:off x="2088303" y="219403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1" name="Oval 140"/>
            <p:cNvSpPr/>
            <p:nvPr/>
          </p:nvSpPr>
          <p:spPr bwMode="auto">
            <a:xfrm>
              <a:off x="610379" y="332020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2078243" y="3815402"/>
              <a:ext cx="967950" cy="635541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3" name="Arc 142"/>
            <p:cNvSpPr/>
            <p:nvPr/>
          </p:nvSpPr>
          <p:spPr>
            <a:xfrm>
              <a:off x="954681" y="2143714"/>
              <a:ext cx="2600545" cy="2617471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627635" y="2101546"/>
              <a:ext cx="1542919" cy="1225905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1619324" y="3845522"/>
              <a:ext cx="458920" cy="412650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627635" y="3387691"/>
              <a:ext cx="1007513" cy="882529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1635148" y="4288293"/>
              <a:ext cx="1424233" cy="406627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8" name="Arc 147"/>
            <p:cNvSpPr/>
            <p:nvPr/>
          </p:nvSpPr>
          <p:spPr>
            <a:xfrm>
              <a:off x="588072" y="1372630"/>
              <a:ext cx="2848467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 bwMode="auto">
            <a:xfrm>
              <a:off x="2993155" y="444660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2088303" y="220927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1" name="Oval 150"/>
            <p:cNvSpPr/>
            <p:nvPr/>
          </p:nvSpPr>
          <p:spPr bwMode="auto">
            <a:xfrm>
              <a:off x="610379" y="333544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56920" y="1872630"/>
              <a:ext cx="181985" cy="17771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656646" y="3402750"/>
              <a:ext cx="1424233" cy="442772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2094068" y="2279257"/>
              <a:ext cx="137148" cy="1581324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172792" y="4556366"/>
              <a:ext cx="179348" cy="17771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2566168" y="34778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2136268" y="2261185"/>
              <a:ext cx="464195" cy="1271084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2600462" y="3517208"/>
              <a:ext cx="451006" cy="927711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2088793" y="3532269"/>
              <a:ext cx="495844" cy="277108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326165" y="3285282"/>
              <a:ext cx="179348" cy="17771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</a:t>
              </a:r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2969123" y="307485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2136268" y="2216003"/>
              <a:ext cx="851902" cy="897590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2616287" y="3113594"/>
              <a:ext cx="371882" cy="403614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2980258" y="3128655"/>
              <a:ext cx="87036" cy="1301205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3062018" y="2887691"/>
              <a:ext cx="179348" cy="17771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g</a:t>
              </a:r>
            </a:p>
          </p:txBody>
        </p:sp>
      </p:grpSp>
      <p:sp>
        <p:nvSpPr>
          <p:cNvPr id="23" name="Freeform 22"/>
          <p:cNvSpPr/>
          <p:nvPr/>
        </p:nvSpPr>
        <p:spPr>
          <a:xfrm>
            <a:off x="2093913" y="22923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079625" y="3829050"/>
            <a:ext cx="966788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 bwMode="auto">
          <a:xfrm>
            <a:off x="385763" y="331152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920875" y="34258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427163" y="44354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2993155" y="44458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val 38"/>
          <p:cNvSpPr/>
          <p:nvPr/>
        </p:nvSpPr>
        <p:spPr bwMode="auto">
          <a:xfrm>
            <a:off x="1593652" y="423907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2038034" y="37951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Oval 40"/>
          <p:cNvSpPr/>
          <p:nvPr/>
        </p:nvSpPr>
        <p:spPr bwMode="auto">
          <a:xfrm>
            <a:off x="2088303" y="22085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Oval 41"/>
          <p:cNvSpPr/>
          <p:nvPr/>
        </p:nvSpPr>
        <p:spPr bwMode="auto">
          <a:xfrm>
            <a:off x="610379" y="333472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955675" y="2157413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28650" y="2116138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620838" y="3859213"/>
            <a:ext cx="458787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28650" y="340042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635125" y="4302125"/>
            <a:ext cx="1423988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Arc 52"/>
          <p:cNvSpPr/>
          <p:nvPr/>
        </p:nvSpPr>
        <p:spPr>
          <a:xfrm>
            <a:off x="587375" y="1358900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6264063" y="35039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>
            <a:off x="5806863" y="40068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>
            <a:off x="6949863" y="33820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" name="Straight Connector 30"/>
          <p:cNvCxnSpPr>
            <a:stCxn id="0" idx="5"/>
            <a:endCxn id="0" idx="1"/>
          </p:cNvCxnSpPr>
          <p:nvPr/>
        </p:nvCxnSpPr>
        <p:spPr>
          <a:xfrm rot="16200000" flipH="1">
            <a:off x="5918200" y="3159126"/>
            <a:ext cx="433387" cy="2841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0" idx="3"/>
            <a:endCxn id="0" idx="7"/>
          </p:cNvCxnSpPr>
          <p:nvPr/>
        </p:nvCxnSpPr>
        <p:spPr>
          <a:xfrm rot="5400000">
            <a:off x="5864225" y="3608388"/>
            <a:ext cx="433388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0" idx="2"/>
            <a:endCxn id="0" idx="7"/>
          </p:cNvCxnSpPr>
          <p:nvPr/>
        </p:nvCxnSpPr>
        <p:spPr>
          <a:xfrm rot="10800000" flipV="1">
            <a:off x="6342063" y="3430588"/>
            <a:ext cx="608012" cy="87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9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Representative Tree</a:t>
            </a:r>
          </a:p>
        </p:txBody>
      </p:sp>
      <p:sp>
        <p:nvSpPr>
          <p:cNvPr id="78" name="Oval 77"/>
          <p:cNvSpPr/>
          <p:nvPr/>
        </p:nvSpPr>
        <p:spPr bwMode="auto">
          <a:xfrm>
            <a:off x="2993155" y="446111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2088303" y="2223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610379" y="334996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 bwMode="auto">
          <a:xfrm>
            <a:off x="1958975" y="1885950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995363" y="5251450"/>
            <a:ext cx="2673350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049838" y="5237163"/>
            <a:ext cx="3505200" cy="4873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0" y="920750"/>
            <a:ext cx="4297363" cy="54292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Add other nodes to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55638" y="34163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 bwMode="auto">
          <a:xfrm>
            <a:off x="3171825" y="45704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913438" y="33496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6248823" y="447931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Oval 72"/>
          <p:cNvSpPr/>
          <p:nvPr/>
        </p:nvSpPr>
        <p:spPr bwMode="auto">
          <a:xfrm>
            <a:off x="4983903" y="396115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 bwMode="auto">
          <a:xfrm>
            <a:off x="5303943" y="472315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0" idx="0"/>
            <a:endCxn id="0" idx="6"/>
          </p:cNvCxnSpPr>
          <p:nvPr/>
        </p:nvCxnSpPr>
        <p:spPr>
          <a:xfrm rot="16200000" flipV="1">
            <a:off x="5884863" y="4070350"/>
            <a:ext cx="423862" cy="395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0" idx="1"/>
            <a:endCxn id="0" idx="6"/>
          </p:cNvCxnSpPr>
          <p:nvPr/>
        </p:nvCxnSpPr>
        <p:spPr>
          <a:xfrm rot="16200000" flipV="1">
            <a:off x="5442743" y="3644107"/>
            <a:ext cx="11113" cy="742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0" idx="3"/>
            <a:endCxn id="0" idx="0"/>
          </p:cNvCxnSpPr>
          <p:nvPr/>
        </p:nvCxnSpPr>
        <p:spPr>
          <a:xfrm rot="5400000">
            <a:off x="5268912" y="4171951"/>
            <a:ext cx="631825" cy="469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 bwMode="auto">
          <a:xfrm>
            <a:off x="5784850" y="41767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2566168" y="34923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136775" y="2274888"/>
            <a:ext cx="465138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601913" y="3530600"/>
            <a:ext cx="449262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090738" y="354488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 bwMode="auto">
          <a:xfrm>
            <a:off x="2327275" y="33004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6873663" y="280291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Oval 61"/>
          <p:cNvSpPr/>
          <p:nvPr/>
        </p:nvSpPr>
        <p:spPr bwMode="auto">
          <a:xfrm>
            <a:off x="7208943" y="406783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 bwMode="auto">
          <a:xfrm>
            <a:off x="7589943" y="33515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" name="Straight Connector 64"/>
          <p:cNvCxnSpPr>
            <a:stCxn id="0" idx="1"/>
            <a:endCxn id="0" idx="7"/>
          </p:cNvCxnSpPr>
          <p:nvPr/>
        </p:nvCxnSpPr>
        <p:spPr>
          <a:xfrm rot="16200000" flipH="1" flipV="1">
            <a:off x="7300912" y="3092451"/>
            <a:ext cx="30163" cy="5762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0" idx="3"/>
            <a:endCxn id="0" idx="0"/>
          </p:cNvCxnSpPr>
          <p:nvPr/>
        </p:nvCxnSpPr>
        <p:spPr>
          <a:xfrm rot="16200000" flipH="1">
            <a:off x="6693694" y="3078956"/>
            <a:ext cx="495300" cy="1095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0" idx="5"/>
            <a:endCxn id="0" idx="0"/>
          </p:cNvCxnSpPr>
          <p:nvPr/>
        </p:nvCxnSpPr>
        <p:spPr>
          <a:xfrm rot="16200000" flipH="1">
            <a:off x="6840538" y="3652838"/>
            <a:ext cx="601662" cy="227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 bwMode="auto">
          <a:xfrm>
            <a:off x="2969123" y="30893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2136775" y="2228850"/>
            <a:ext cx="852488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2617788" y="312737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979738" y="3143250"/>
            <a:ext cx="87312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7" name="Rectangle 66"/>
          <p:cNvSpPr/>
          <p:nvPr/>
        </p:nvSpPr>
        <p:spPr bwMode="auto">
          <a:xfrm>
            <a:off x="3063875" y="290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70" name="Oval 69"/>
          <p:cNvSpPr/>
          <p:nvPr/>
        </p:nvSpPr>
        <p:spPr bwMode="auto">
          <a:xfrm>
            <a:off x="7727103" y="272671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8199543" y="358015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Oval 84"/>
          <p:cNvSpPr/>
          <p:nvPr/>
        </p:nvSpPr>
        <p:spPr bwMode="auto">
          <a:xfrm>
            <a:off x="8123343" y="2940071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6" name="Straight Connector 85"/>
          <p:cNvCxnSpPr>
            <a:stCxn id="0" idx="3"/>
            <a:endCxn id="0" idx="7"/>
          </p:cNvCxnSpPr>
          <p:nvPr/>
        </p:nvCxnSpPr>
        <p:spPr>
          <a:xfrm rot="5400000">
            <a:off x="7427119" y="3051969"/>
            <a:ext cx="55562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0" idx="2"/>
            <a:endCxn id="0" idx="7"/>
          </p:cNvCxnSpPr>
          <p:nvPr/>
        </p:nvCxnSpPr>
        <p:spPr>
          <a:xfrm rot="10800000" flipV="1">
            <a:off x="7669213" y="2989263"/>
            <a:ext cx="454025" cy="3762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0" idx="1"/>
            <a:endCxn id="0" idx="0"/>
          </p:cNvCxnSpPr>
          <p:nvPr/>
        </p:nvCxnSpPr>
        <p:spPr>
          <a:xfrm rot="16200000" flipV="1">
            <a:off x="7803356" y="3183732"/>
            <a:ext cx="242887" cy="5778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 bwMode="auto">
          <a:xfrm>
            <a:off x="7127875" y="34845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7437438" y="30702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1558778" y="304287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1595438" y="307975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1574800" y="2181225"/>
            <a:ext cx="515938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33413" y="303847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 bwMode="auto">
          <a:xfrm>
            <a:off x="1265238" y="27987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5364163" y="2360613"/>
            <a:ext cx="863600" cy="738187"/>
            <a:chOff x="5364903" y="2360951"/>
            <a:chExt cx="862720" cy="738212"/>
          </a:xfrm>
        </p:grpSpPr>
        <p:sp>
          <p:nvSpPr>
            <p:cNvPr id="29" name="Oval 28"/>
            <p:cNvSpPr/>
            <p:nvPr/>
          </p:nvSpPr>
          <p:spPr bwMode="auto">
            <a:xfrm>
              <a:off x="5913543" y="300103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6004983" y="2360951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5364903" y="2894351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5654463" y="2543831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8" name="Straight Connector 97"/>
            <p:cNvCxnSpPr>
              <a:stCxn id="0" idx="3"/>
              <a:endCxn id="0" idx="1"/>
            </p:cNvCxnSpPr>
            <p:nvPr/>
          </p:nvCxnSpPr>
          <p:spPr>
            <a:xfrm rot="5400000">
              <a:off x="5687330" y="2684066"/>
              <a:ext cx="569932" cy="919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0" idx="5"/>
              <a:endCxn id="0" idx="0"/>
            </p:cNvCxnSpPr>
            <p:nvPr/>
          </p:nvCxnSpPr>
          <p:spPr>
            <a:xfrm rot="16200000" flipH="1">
              <a:off x="5659681" y="2700807"/>
              <a:ext cx="373075" cy="2267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0" idx="6"/>
              <a:endCxn id="0" idx="7"/>
            </p:cNvCxnSpPr>
            <p:nvPr/>
          </p:nvCxnSpPr>
          <p:spPr>
            <a:xfrm>
              <a:off x="5456884" y="2943583"/>
              <a:ext cx="536028" cy="714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ectangle 114"/>
            <p:cNvSpPr/>
            <p:nvPr/>
          </p:nvSpPr>
          <p:spPr bwMode="auto">
            <a:xfrm>
              <a:off x="6050004" y="2814991"/>
              <a:ext cx="177619" cy="17780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116" name="Rounded Rectangle 115"/>
          <p:cNvSpPr/>
          <p:nvPr/>
        </p:nvSpPr>
        <p:spPr>
          <a:xfrm>
            <a:off x="0" y="5791200"/>
            <a:ext cx="9144000" cy="792163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 an unique ternary tree whose internal nodes are the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n-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inner vertices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leaves are dummy nodes </a:t>
            </a:r>
          </a:p>
        </p:txBody>
      </p:sp>
      <p:grpSp>
        <p:nvGrpSpPr>
          <p:cNvPr id="49275" name="Group 118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20" name="Rectangle 119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1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2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2"/>
          <p:cNvGrpSpPr>
            <a:grpSpLocks/>
          </p:cNvGrpSpPr>
          <p:nvPr/>
        </p:nvGrpSpPr>
        <p:grpSpPr bwMode="auto">
          <a:xfrm>
            <a:off x="4870450" y="1658938"/>
            <a:ext cx="3503613" cy="3001962"/>
            <a:chOff x="4879497" y="1658866"/>
            <a:chExt cx="3503853" cy="3002148"/>
          </a:xfrm>
        </p:grpSpPr>
        <p:cxnSp>
          <p:nvCxnSpPr>
            <p:cNvPr id="94" name="Straight Connector 93"/>
            <p:cNvCxnSpPr/>
            <p:nvPr/>
          </p:nvCxnSpPr>
          <p:spPr>
            <a:xfrm rot="16200000" flipH="1">
              <a:off x="5263708" y="3143270"/>
              <a:ext cx="2978335" cy="2540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162101" y="3148033"/>
              <a:ext cx="2986273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582818" y="3148033"/>
              <a:ext cx="2970396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0" idx="1"/>
            </p:cNvCxnSpPr>
            <p:nvPr/>
          </p:nvCxnSpPr>
          <p:spPr>
            <a:xfrm rot="16200000" flipH="1">
              <a:off x="5640765" y="3140889"/>
              <a:ext cx="2989448" cy="3492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3876139" y="3148032"/>
              <a:ext cx="3002148" cy="2381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3398268" y="3155971"/>
              <a:ext cx="2978335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3576875" y="3147239"/>
              <a:ext cx="2986272" cy="4127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653079" y="3152002"/>
              <a:ext cx="2994211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4604057" y="3147239"/>
              <a:ext cx="2986273" cy="2540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0" idx="1"/>
            </p:cNvCxnSpPr>
            <p:nvPr/>
          </p:nvCxnSpPr>
          <p:spPr>
            <a:xfrm rot="16200000" flipH="1">
              <a:off x="4729478" y="3152001"/>
              <a:ext cx="2959283" cy="206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H="1">
              <a:off x="4818384" y="3136126"/>
              <a:ext cx="2970397" cy="3175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6200000" flipH="1">
              <a:off x="5882875" y="3155971"/>
              <a:ext cx="2970397" cy="2381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6336138" y="3147239"/>
              <a:ext cx="2986273" cy="2540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6457590" y="3155972"/>
              <a:ext cx="2986272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6627464" y="3140096"/>
              <a:ext cx="2994211" cy="3175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6870368" y="3140096"/>
              <a:ext cx="2994211" cy="3175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103"/>
          <p:cNvGrpSpPr>
            <a:grpSpLocks/>
          </p:cNvGrpSpPr>
          <p:nvPr/>
        </p:nvGrpSpPr>
        <p:grpSpPr bwMode="auto">
          <a:xfrm>
            <a:off x="4856163" y="1674813"/>
            <a:ext cx="3519487" cy="2979737"/>
            <a:chOff x="4855783" y="1675051"/>
            <a:chExt cx="3519474" cy="2979457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903408" y="4652921"/>
              <a:ext cx="3471849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903408" y="4522758"/>
              <a:ext cx="3463912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895470" y="4321164"/>
              <a:ext cx="3479787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887533" y="4143381"/>
              <a:ext cx="3487724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903408" y="3835435"/>
              <a:ext cx="3463912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4887533" y="3722734"/>
              <a:ext cx="3479787" cy="793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95470" y="3608444"/>
              <a:ext cx="3479787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895470" y="3471932"/>
              <a:ext cx="3463912" cy="793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0" idx="2"/>
            </p:cNvCxnSpPr>
            <p:nvPr/>
          </p:nvCxnSpPr>
          <p:spPr>
            <a:xfrm flipV="1">
              <a:off x="4863720" y="3175097"/>
              <a:ext cx="3459150" cy="476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879595" y="2962392"/>
              <a:ext cx="3479787" cy="1587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0" idx="2"/>
            </p:cNvCxnSpPr>
            <p:nvPr/>
          </p:nvCxnSpPr>
          <p:spPr>
            <a:xfrm rot="10800000" flipH="1">
              <a:off x="4855783" y="2824293"/>
              <a:ext cx="3503599" cy="476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887533" y="2694130"/>
              <a:ext cx="3471849" cy="793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4879595" y="2241735"/>
              <a:ext cx="3471850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4879595" y="2119509"/>
              <a:ext cx="3471850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4879595" y="1998871"/>
              <a:ext cx="3471850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871658" y="1675051"/>
              <a:ext cx="3471849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24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Algorithm</a:t>
            </a:r>
          </a:p>
        </p:txBody>
      </p:sp>
      <p:grpSp>
        <p:nvGrpSpPr>
          <p:cNvPr id="50241" name="Group 61"/>
          <p:cNvGrpSpPr>
            <a:grpSpLocks/>
          </p:cNvGrpSpPr>
          <p:nvPr/>
        </p:nvGrpSpPr>
        <p:grpSpPr bwMode="auto">
          <a:xfrm>
            <a:off x="385763" y="1006475"/>
            <a:ext cx="3170237" cy="3756025"/>
            <a:chOff x="384988" y="564190"/>
            <a:chExt cx="3170238" cy="3756025"/>
          </a:xfrm>
        </p:grpSpPr>
        <p:sp>
          <p:nvSpPr>
            <p:cNvPr id="28" name="Rectangle 27"/>
            <p:cNvSpPr/>
            <p:nvPr/>
          </p:nvSpPr>
          <p:spPr bwMode="auto">
            <a:xfrm>
              <a:off x="384988" y="2518403"/>
              <a:ext cx="177800" cy="17621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974201" y="3761415"/>
              <a:ext cx="179388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920100" y="263270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426388" y="364235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2993155" y="365195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1593652" y="344514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38034" y="300127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2088303" y="141462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610379" y="25407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640575" y="2607303"/>
              <a:ext cx="1423988" cy="442912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2078851" y="1483353"/>
              <a:ext cx="138113" cy="1582737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2078851" y="3035928"/>
              <a:ext cx="966788" cy="636587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>
              <a:off x="954900" y="1364290"/>
              <a:ext cx="2600326" cy="2617788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627875" y="1323015"/>
              <a:ext cx="1541463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620063" y="3066090"/>
              <a:ext cx="458787" cy="414338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627875" y="2607303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1634350" y="3509003"/>
              <a:ext cx="1423988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>
              <a:off x="588188" y="564190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2566168" y="269840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2969123" y="22954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1558778" y="224895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594663" y="2286628"/>
              <a:ext cx="463550" cy="760412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574025" y="1388103"/>
              <a:ext cx="515938" cy="868362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632638" y="2245353"/>
              <a:ext cx="946150" cy="290512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6001" y="1481765"/>
              <a:ext cx="465138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2601139" y="2737478"/>
              <a:ext cx="449262" cy="928687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2089964" y="2751765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2136001" y="1435728"/>
              <a:ext cx="852488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2617014" y="2334253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2978964" y="2350128"/>
              <a:ext cx="87312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1958200" y="1076953"/>
              <a:ext cx="179388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326501" y="250729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063101" y="2108828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g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264463" y="200564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63" name="Rounded Rectangle 62"/>
          <p:cNvSpPr/>
          <p:nvPr/>
        </p:nvSpPr>
        <p:spPr>
          <a:xfrm>
            <a:off x="1011238" y="5165725"/>
            <a:ext cx="2673350" cy="436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065713" y="5159375"/>
            <a:ext cx="350520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6416675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Take projection of the points of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axis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0245" name="Group 10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3" name="Rectangle 10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4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5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101"/>
          <p:cNvGrpSpPr>
            <a:grpSpLocks/>
          </p:cNvGrpSpPr>
          <p:nvPr/>
        </p:nvGrpSpPr>
        <p:grpSpPr bwMode="auto">
          <a:xfrm>
            <a:off x="4856163" y="1658938"/>
            <a:ext cx="3527425" cy="3001962"/>
            <a:chOff x="4855783" y="1658866"/>
            <a:chExt cx="3527567" cy="3002148"/>
          </a:xfrm>
        </p:grpSpPr>
        <p:cxnSp>
          <p:nvCxnSpPr>
            <p:cNvPr id="94" name="Straight Connector 93"/>
            <p:cNvCxnSpPr/>
            <p:nvPr/>
          </p:nvCxnSpPr>
          <p:spPr>
            <a:xfrm rot="16200000" flipH="1">
              <a:off x="5263754" y="3143270"/>
              <a:ext cx="2978335" cy="2540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162150" y="3148034"/>
              <a:ext cx="2986273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582855" y="3148034"/>
              <a:ext cx="2970396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0" idx="1"/>
            </p:cNvCxnSpPr>
            <p:nvPr/>
          </p:nvCxnSpPr>
          <p:spPr>
            <a:xfrm rot="16200000" flipH="1">
              <a:off x="5640800" y="3140889"/>
              <a:ext cx="2989448" cy="3492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3876224" y="3148033"/>
              <a:ext cx="3002148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3398367" y="3155971"/>
              <a:ext cx="2978335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3576174" y="3148034"/>
              <a:ext cx="2986272" cy="3968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653170" y="3152003"/>
              <a:ext cx="2994211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4604121" y="3147239"/>
              <a:ext cx="2986273" cy="2540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0" idx="1"/>
            </p:cNvCxnSpPr>
            <p:nvPr/>
          </p:nvCxnSpPr>
          <p:spPr>
            <a:xfrm rot="16200000" flipH="1">
              <a:off x="4729540" y="3152002"/>
              <a:ext cx="2959283" cy="206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H="1">
              <a:off x="4818442" y="3136127"/>
              <a:ext cx="2970397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6200000" flipH="1">
              <a:off x="5882904" y="3155971"/>
              <a:ext cx="2970397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6335360" y="3148033"/>
              <a:ext cx="2986273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6457602" y="3155972"/>
              <a:ext cx="2986272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6627471" y="3140096"/>
              <a:ext cx="2994211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6870369" y="3140096"/>
              <a:ext cx="2994211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4903410" y="4653077"/>
              <a:ext cx="3472002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903410" y="4522893"/>
              <a:ext cx="3464064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895472" y="4321268"/>
              <a:ext cx="3479940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887534" y="4143457"/>
              <a:ext cx="3487877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903410" y="3835463"/>
              <a:ext cx="3464064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4887534" y="3722744"/>
              <a:ext cx="3479940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95472" y="3608437"/>
              <a:ext cx="3479940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895472" y="3471903"/>
              <a:ext cx="3464064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0" idx="2"/>
            </p:cNvCxnSpPr>
            <p:nvPr/>
          </p:nvCxnSpPr>
          <p:spPr>
            <a:xfrm flipV="1">
              <a:off x="4863720" y="3175022"/>
              <a:ext cx="3459302" cy="476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879596" y="2962284"/>
              <a:ext cx="3479940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0" idx="2"/>
            </p:cNvCxnSpPr>
            <p:nvPr/>
          </p:nvCxnSpPr>
          <p:spPr>
            <a:xfrm rot="10800000" flipH="1">
              <a:off x="4855783" y="2824163"/>
              <a:ext cx="3503753" cy="476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887534" y="2693980"/>
              <a:ext cx="3472002" cy="952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4879596" y="2241514"/>
              <a:ext cx="3472003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4879596" y="2120857"/>
              <a:ext cx="3472003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4879596" y="1998612"/>
              <a:ext cx="3472003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871659" y="1674742"/>
              <a:ext cx="3472002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63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Algorithm</a:t>
            </a:r>
          </a:p>
        </p:txBody>
      </p:sp>
      <p:grpSp>
        <p:nvGrpSpPr>
          <p:cNvPr id="51264" name="Group 61"/>
          <p:cNvGrpSpPr>
            <a:grpSpLocks/>
          </p:cNvGrpSpPr>
          <p:nvPr/>
        </p:nvGrpSpPr>
        <p:grpSpPr bwMode="auto">
          <a:xfrm>
            <a:off x="385763" y="1006475"/>
            <a:ext cx="3170237" cy="3756025"/>
            <a:chOff x="384988" y="564190"/>
            <a:chExt cx="3170238" cy="3756025"/>
          </a:xfrm>
        </p:grpSpPr>
        <p:sp>
          <p:nvSpPr>
            <p:cNvPr id="28" name="Rectangle 27"/>
            <p:cNvSpPr/>
            <p:nvPr/>
          </p:nvSpPr>
          <p:spPr bwMode="auto">
            <a:xfrm>
              <a:off x="384988" y="2518403"/>
              <a:ext cx="177800" cy="17621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974201" y="3761415"/>
              <a:ext cx="179388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920100" y="263270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426388" y="364235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2993155" y="365195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1593652" y="344514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38034" y="300127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2088303" y="141462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610379" y="25407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640575" y="2607303"/>
              <a:ext cx="1423988" cy="442912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2078851" y="1483353"/>
              <a:ext cx="138113" cy="1582737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2078851" y="3035928"/>
              <a:ext cx="966788" cy="636587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>
              <a:off x="954900" y="1364290"/>
              <a:ext cx="2600326" cy="2617788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627875" y="1323015"/>
              <a:ext cx="1541463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620063" y="3066090"/>
              <a:ext cx="458787" cy="414338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627875" y="2607303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1634350" y="3509003"/>
              <a:ext cx="1423988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>
              <a:off x="588188" y="564190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2566168" y="269840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2969123" y="22954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1558778" y="224895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594663" y="2286628"/>
              <a:ext cx="463550" cy="760412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574025" y="1388103"/>
              <a:ext cx="515938" cy="868362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632638" y="2245353"/>
              <a:ext cx="946150" cy="290512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6001" y="1481765"/>
              <a:ext cx="465138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2601139" y="2737478"/>
              <a:ext cx="449262" cy="928687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2089964" y="2751765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2136001" y="1435728"/>
              <a:ext cx="852488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2617014" y="2334253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2978964" y="2350128"/>
              <a:ext cx="87312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1958200" y="1076953"/>
              <a:ext cx="179388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326501" y="250729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063101" y="2108828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g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264463" y="200564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63" name="Rounded Rectangle 62"/>
          <p:cNvSpPr/>
          <p:nvPr/>
        </p:nvSpPr>
        <p:spPr>
          <a:xfrm>
            <a:off x="1011238" y="5165725"/>
            <a:ext cx="2673350" cy="436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065713" y="5159375"/>
            <a:ext cx="350520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6416675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outer vertices to any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points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1965325" y="1511300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2981325" y="419576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392113" y="29527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grpSp>
        <p:nvGrpSpPr>
          <p:cNvPr id="51274" name="Group 103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5" name="Rectangle 104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7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8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6 -0.02427 C 0.01441 -0.07653 0.02587 -0.12855 0.10764 -0.11722 C 0.18941 -0.10589 0.42917 0.01711 0.49341 0.04347 " pathEditMode="relative" ptsTypes="aaA">
                                      <p:cBhvr>
                                        <p:cTn id="17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0.01642 C 0.09167 0.05573 0.17153 0.09526 0.25955 0.09249 C 0.34757 0.08971 0.44393 0.04463 0.54045 -0.00046 " pathEditMode="relative" ptsTypes="aaA">
                                      <p:cBhvr>
                                        <p:cTn id="19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1919 C 0.14028 0.05872 0.28056 0.09826 0.36441 0.09896 C 0.44809 0.10011 0.47552 0.06196 0.50313 0.02427 " pathEditMode="relative" rAng="0" ptsTypes="aaA">
                                      <p:cBhvr>
                                        <p:cTn id="2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113" grpId="0"/>
      <p:bldP spid="113" grpId="1"/>
      <p:bldP spid="114" grpId="0"/>
      <p:bldP spid="114" grpId="1"/>
      <p:bldP spid="115" grpId="0"/>
      <p:bldP spid="1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Results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1328738"/>
            <a:ext cx="647382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11925" y="1328738"/>
            <a:ext cx="263207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893888"/>
            <a:ext cx="9144000" cy="142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0" y="2070100"/>
            <a:ext cx="6511925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Plane 3-Tree of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vertices,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point set of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points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3182938"/>
            <a:ext cx="6526213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Balanced Plane 3-Tree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45250" y="3152775"/>
            <a:ext cx="2698750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 log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n)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534150" y="2084388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log n)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0" y="4025900"/>
            <a:ext cx="6526213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Lower bound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45250" y="3981450"/>
            <a:ext cx="2698750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log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0" y="5181600"/>
            <a:ext cx="6605588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Plane 3-Tree of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vertices,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point set of more than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points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445250" y="5222875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nk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i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523038" y="4891088"/>
            <a:ext cx="2698750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16200000" flipH="1">
            <a:off x="4173538" y="3748088"/>
            <a:ext cx="4635500" cy="2540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0" y="1455738"/>
            <a:ext cx="9144000" cy="142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0" y="6067425"/>
            <a:ext cx="9144000" cy="14288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-104775" y="3005138"/>
            <a:ext cx="9321800" cy="97155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-119063" y="3975100"/>
            <a:ext cx="9321801" cy="901700"/>
          </a:xfrm>
          <a:prstGeom prst="roundRect">
            <a:avLst>
              <a:gd name="adj" fmla="val 0"/>
            </a:avLst>
          </a:prstGeom>
          <a:solidFill>
            <a:schemeClr val="accent2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-217488" y="4862513"/>
            <a:ext cx="9528176" cy="1190625"/>
          </a:xfrm>
          <a:prstGeom prst="roundRect">
            <a:avLst>
              <a:gd name="adj" fmla="val 0"/>
            </a:avLst>
          </a:prstGeom>
          <a:solidFill>
            <a:schemeClr val="accent2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-203200" y="1916113"/>
            <a:ext cx="9477375" cy="1089025"/>
          </a:xfrm>
          <a:prstGeom prst="roundRect">
            <a:avLst/>
          </a:prstGeom>
          <a:solidFill>
            <a:schemeClr val="accent2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166" name="Group 24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26" name="Rectangle 25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28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101"/>
          <p:cNvGrpSpPr>
            <a:grpSpLocks/>
          </p:cNvGrpSpPr>
          <p:nvPr/>
        </p:nvGrpSpPr>
        <p:grpSpPr bwMode="auto">
          <a:xfrm>
            <a:off x="4856163" y="1658938"/>
            <a:ext cx="3527425" cy="3001962"/>
            <a:chOff x="4855783" y="1658866"/>
            <a:chExt cx="3527567" cy="3002148"/>
          </a:xfrm>
        </p:grpSpPr>
        <p:cxnSp>
          <p:nvCxnSpPr>
            <p:cNvPr id="94" name="Straight Connector 93"/>
            <p:cNvCxnSpPr/>
            <p:nvPr/>
          </p:nvCxnSpPr>
          <p:spPr>
            <a:xfrm rot="16200000" flipH="1">
              <a:off x="5263754" y="3143270"/>
              <a:ext cx="2978335" cy="2540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162150" y="3148034"/>
              <a:ext cx="2986273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582855" y="3148034"/>
              <a:ext cx="2970396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0" idx="1"/>
            </p:cNvCxnSpPr>
            <p:nvPr/>
          </p:nvCxnSpPr>
          <p:spPr>
            <a:xfrm rot="16200000" flipH="1">
              <a:off x="5640800" y="3140889"/>
              <a:ext cx="2989448" cy="3492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3876224" y="3148033"/>
              <a:ext cx="3002148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3398367" y="3155971"/>
              <a:ext cx="2978335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3576174" y="3148034"/>
              <a:ext cx="2986272" cy="3968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653170" y="3152003"/>
              <a:ext cx="2994211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4604121" y="3147239"/>
              <a:ext cx="2986273" cy="2540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0" idx="1"/>
            </p:cNvCxnSpPr>
            <p:nvPr/>
          </p:nvCxnSpPr>
          <p:spPr>
            <a:xfrm rot="16200000" flipH="1">
              <a:off x="4729540" y="3152002"/>
              <a:ext cx="2959283" cy="206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H="1">
              <a:off x="4818442" y="3136127"/>
              <a:ext cx="2970397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6200000" flipH="1">
              <a:off x="5882904" y="3155971"/>
              <a:ext cx="2970397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6335360" y="3148033"/>
              <a:ext cx="2986273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6457602" y="3155972"/>
              <a:ext cx="2986272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6627471" y="3140096"/>
              <a:ext cx="2994211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6870369" y="3140096"/>
              <a:ext cx="2994211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4903410" y="4653077"/>
              <a:ext cx="3472002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903410" y="4522893"/>
              <a:ext cx="3464064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895472" y="4321268"/>
              <a:ext cx="3479940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887534" y="4143457"/>
              <a:ext cx="3487877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903410" y="3835463"/>
              <a:ext cx="3464064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4887534" y="3722744"/>
              <a:ext cx="3479940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95472" y="3608437"/>
              <a:ext cx="3479940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895472" y="3471903"/>
              <a:ext cx="3464064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0" idx="2"/>
            </p:cNvCxnSpPr>
            <p:nvPr/>
          </p:nvCxnSpPr>
          <p:spPr>
            <a:xfrm flipV="1">
              <a:off x="4863720" y="3175022"/>
              <a:ext cx="3459302" cy="476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879596" y="2962284"/>
              <a:ext cx="3479940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0" idx="2"/>
            </p:cNvCxnSpPr>
            <p:nvPr/>
          </p:nvCxnSpPr>
          <p:spPr>
            <a:xfrm rot="10800000" flipH="1">
              <a:off x="4855783" y="2824163"/>
              <a:ext cx="3503753" cy="476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887534" y="2693980"/>
              <a:ext cx="3472002" cy="952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4879596" y="2241514"/>
              <a:ext cx="3472003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4879596" y="2120857"/>
              <a:ext cx="3472003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4879596" y="1998612"/>
              <a:ext cx="3472003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871659" y="1674742"/>
              <a:ext cx="3472002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287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Algorithm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61938" y="5165725"/>
            <a:ext cx="3844925" cy="436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065713" y="5159375"/>
            <a:ext cx="350520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6604000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root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a point inside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abc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6900863" y="14827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597775" y="43418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891088" y="32575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104" name="Oval 103"/>
          <p:cNvSpPr/>
          <p:nvPr/>
        </p:nvSpPr>
        <p:spPr bwMode="auto">
          <a:xfrm>
            <a:off x="1837293" y="32281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Oval 104"/>
          <p:cNvSpPr/>
          <p:nvPr/>
        </p:nvSpPr>
        <p:spPr bwMode="auto">
          <a:xfrm>
            <a:off x="1380093" y="373110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1486773" y="27252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23093" y="31062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0" name="Straight Connector 109"/>
          <p:cNvCxnSpPr>
            <a:stCxn id="0" idx="5"/>
            <a:endCxn id="0" idx="1"/>
          </p:cNvCxnSpPr>
          <p:nvPr/>
        </p:nvCxnSpPr>
        <p:spPr>
          <a:xfrm rot="16200000" flipH="1">
            <a:off x="1490662" y="2882901"/>
            <a:ext cx="434975" cy="2857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0" idx="3"/>
            <a:endCxn id="0" idx="7"/>
          </p:cNvCxnSpPr>
          <p:nvPr/>
        </p:nvCxnSpPr>
        <p:spPr>
          <a:xfrm rot="5400000">
            <a:off x="1438275" y="3332163"/>
            <a:ext cx="433388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0" idx="2"/>
            <a:endCxn id="0" idx="7"/>
          </p:cNvCxnSpPr>
          <p:nvPr/>
        </p:nvCxnSpPr>
        <p:spPr>
          <a:xfrm rot="10800000" flipV="1">
            <a:off x="1916113" y="3155950"/>
            <a:ext cx="606425" cy="873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 bwMode="auto">
          <a:xfrm>
            <a:off x="1103313" y="3074988"/>
            <a:ext cx="784225" cy="306387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d(5)</a:t>
            </a:r>
          </a:p>
        </p:txBody>
      </p:sp>
      <p:sp>
        <p:nvSpPr>
          <p:cNvPr id="117" name="Oval 116"/>
          <p:cNvSpPr/>
          <p:nvPr/>
        </p:nvSpPr>
        <p:spPr bwMode="auto">
          <a:xfrm>
            <a:off x="1822053" y="42035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 bwMode="auto">
          <a:xfrm>
            <a:off x="557133" y="36853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Oval 118"/>
          <p:cNvSpPr/>
          <p:nvPr/>
        </p:nvSpPr>
        <p:spPr bwMode="auto">
          <a:xfrm>
            <a:off x="877173" y="44473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0" name="Straight Connector 119"/>
          <p:cNvCxnSpPr>
            <a:stCxn id="0" idx="0"/>
            <a:endCxn id="0" idx="6"/>
          </p:cNvCxnSpPr>
          <p:nvPr/>
        </p:nvCxnSpPr>
        <p:spPr>
          <a:xfrm rot="16200000" flipV="1">
            <a:off x="1458120" y="3793331"/>
            <a:ext cx="423862" cy="396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0" idx="1"/>
            <a:endCxn id="0" idx="6"/>
          </p:cNvCxnSpPr>
          <p:nvPr/>
        </p:nvCxnSpPr>
        <p:spPr>
          <a:xfrm rot="16200000" flipV="1">
            <a:off x="1016000" y="3367088"/>
            <a:ext cx="11113" cy="7445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0" idx="3"/>
            <a:endCxn id="0" idx="0"/>
          </p:cNvCxnSpPr>
          <p:nvPr/>
        </p:nvCxnSpPr>
        <p:spPr>
          <a:xfrm rot="5400000">
            <a:off x="842169" y="3896519"/>
            <a:ext cx="633412" cy="469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 bwMode="auto">
          <a:xfrm>
            <a:off x="623888" y="3756025"/>
            <a:ext cx="839787" cy="2936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e(1)</a:t>
            </a:r>
          </a:p>
        </p:txBody>
      </p:sp>
      <p:sp>
        <p:nvSpPr>
          <p:cNvPr id="124" name="Oval 123"/>
          <p:cNvSpPr/>
          <p:nvPr/>
        </p:nvSpPr>
        <p:spPr bwMode="auto">
          <a:xfrm>
            <a:off x="2446893" y="25271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Oval 124"/>
          <p:cNvSpPr/>
          <p:nvPr/>
        </p:nvSpPr>
        <p:spPr bwMode="auto">
          <a:xfrm>
            <a:off x="2782173" y="379206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Oval 125"/>
          <p:cNvSpPr/>
          <p:nvPr/>
        </p:nvSpPr>
        <p:spPr bwMode="auto">
          <a:xfrm>
            <a:off x="3163173" y="30757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7" name="Straight Connector 126"/>
          <p:cNvCxnSpPr>
            <a:stCxn id="0" idx="1"/>
            <a:endCxn id="0" idx="7"/>
          </p:cNvCxnSpPr>
          <p:nvPr/>
        </p:nvCxnSpPr>
        <p:spPr>
          <a:xfrm rot="16200000" flipH="1" flipV="1">
            <a:off x="2874170" y="2818606"/>
            <a:ext cx="30162" cy="574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0" idx="3"/>
            <a:endCxn id="0" idx="0"/>
          </p:cNvCxnSpPr>
          <p:nvPr/>
        </p:nvCxnSpPr>
        <p:spPr>
          <a:xfrm rot="16200000" flipH="1">
            <a:off x="2266950" y="2805113"/>
            <a:ext cx="495300" cy="107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0" idx="5"/>
            <a:endCxn id="0" idx="0"/>
          </p:cNvCxnSpPr>
          <p:nvPr/>
        </p:nvCxnSpPr>
        <p:spPr>
          <a:xfrm rot="16200000" flipH="1">
            <a:off x="2413794" y="3377407"/>
            <a:ext cx="603250" cy="227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 bwMode="auto">
          <a:xfrm>
            <a:off x="3300333" y="24509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 bwMode="auto">
          <a:xfrm>
            <a:off x="3772773" y="33043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3696573" y="266430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3" name="Straight Connector 132"/>
          <p:cNvCxnSpPr>
            <a:stCxn id="0" idx="3"/>
            <a:endCxn id="0" idx="7"/>
          </p:cNvCxnSpPr>
          <p:nvPr/>
        </p:nvCxnSpPr>
        <p:spPr>
          <a:xfrm rot="5400000">
            <a:off x="2999581" y="2777332"/>
            <a:ext cx="555625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0" idx="2"/>
            <a:endCxn id="0" idx="7"/>
          </p:cNvCxnSpPr>
          <p:nvPr/>
        </p:nvCxnSpPr>
        <p:spPr>
          <a:xfrm rot="10800000" flipV="1">
            <a:off x="3241675" y="2713038"/>
            <a:ext cx="455613" cy="377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0" idx="1"/>
            <a:endCxn id="0" idx="0"/>
          </p:cNvCxnSpPr>
          <p:nvPr/>
        </p:nvCxnSpPr>
        <p:spPr>
          <a:xfrm rot="16200000" flipV="1">
            <a:off x="3376613" y="2909887"/>
            <a:ext cx="242888" cy="576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 bwMode="auto">
          <a:xfrm>
            <a:off x="2598738" y="3135313"/>
            <a:ext cx="652462" cy="27622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f(2)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3300413" y="2852738"/>
            <a:ext cx="749300" cy="2825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g(1)</a:t>
            </a:r>
          </a:p>
        </p:txBody>
      </p:sp>
      <p:sp>
        <p:nvSpPr>
          <p:cNvPr id="138" name="Oval 137"/>
          <p:cNvSpPr/>
          <p:nvPr/>
        </p:nvSpPr>
        <p:spPr bwMode="auto">
          <a:xfrm>
            <a:off x="1578213" y="20851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938133" y="26185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0" name="Oval 139"/>
          <p:cNvSpPr/>
          <p:nvPr/>
        </p:nvSpPr>
        <p:spPr bwMode="auto">
          <a:xfrm>
            <a:off x="1227693" y="226806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1" name="Straight Connector 140"/>
          <p:cNvCxnSpPr>
            <a:stCxn id="0" idx="3"/>
            <a:endCxn id="0" idx="1"/>
          </p:cNvCxnSpPr>
          <p:nvPr/>
        </p:nvCxnSpPr>
        <p:spPr>
          <a:xfrm rot="5400000">
            <a:off x="1260476" y="2408237"/>
            <a:ext cx="571500" cy="920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0" idx="5"/>
            <a:endCxn id="0" idx="0"/>
          </p:cNvCxnSpPr>
          <p:nvPr/>
        </p:nvCxnSpPr>
        <p:spPr>
          <a:xfrm rot="16200000" flipH="1">
            <a:off x="1232694" y="2424907"/>
            <a:ext cx="374650" cy="227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0" idx="6"/>
            <a:endCxn id="0" idx="7"/>
          </p:cNvCxnSpPr>
          <p:nvPr/>
        </p:nvCxnSpPr>
        <p:spPr>
          <a:xfrm>
            <a:off x="1030288" y="2667000"/>
            <a:ext cx="534987" cy="730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 bwMode="auto">
          <a:xfrm>
            <a:off x="1506538" y="2509838"/>
            <a:ext cx="728662" cy="3206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h(1)</a:t>
            </a:r>
          </a:p>
        </p:txBody>
      </p:sp>
      <p:cxnSp>
        <p:nvCxnSpPr>
          <p:cNvPr id="145" name="Straight Connector 144"/>
          <p:cNvCxnSpPr>
            <a:stCxn id="0" idx="2"/>
            <a:endCxn id="0" idx="7"/>
          </p:cNvCxnSpPr>
          <p:nvPr/>
        </p:nvCxnSpPr>
        <p:spPr>
          <a:xfrm rot="10800000" flipV="1">
            <a:off x="5200650" y="3187700"/>
            <a:ext cx="1536700" cy="260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0" idx="1"/>
            <a:endCxn id="0" idx="5"/>
          </p:cNvCxnSpPr>
          <p:nvPr/>
        </p:nvCxnSpPr>
        <p:spPr>
          <a:xfrm rot="16200000" flipV="1">
            <a:off x="6785769" y="3251994"/>
            <a:ext cx="1069975" cy="1008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0" idx="0"/>
            <a:endCxn id="0" idx="3"/>
          </p:cNvCxnSpPr>
          <p:nvPr/>
        </p:nvCxnSpPr>
        <p:spPr>
          <a:xfrm rot="5400000" flipH="1" flipV="1">
            <a:off x="6248400" y="2268538"/>
            <a:ext cx="1404938" cy="334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 bwMode="auto">
          <a:xfrm>
            <a:off x="6450013" y="3278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grpSp>
        <p:nvGrpSpPr>
          <p:cNvPr id="52369" name="Group 145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47" name="Rectangle 14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9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50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15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101"/>
          <p:cNvGrpSpPr>
            <a:grpSpLocks/>
          </p:cNvGrpSpPr>
          <p:nvPr/>
        </p:nvGrpSpPr>
        <p:grpSpPr bwMode="auto">
          <a:xfrm>
            <a:off x="4856163" y="1658938"/>
            <a:ext cx="3527425" cy="3001962"/>
            <a:chOff x="4855783" y="1658866"/>
            <a:chExt cx="3527567" cy="3002148"/>
          </a:xfrm>
        </p:grpSpPr>
        <p:cxnSp>
          <p:nvCxnSpPr>
            <p:cNvPr id="94" name="Straight Connector 93"/>
            <p:cNvCxnSpPr/>
            <p:nvPr/>
          </p:nvCxnSpPr>
          <p:spPr>
            <a:xfrm rot="16200000" flipH="1">
              <a:off x="5263754" y="3143270"/>
              <a:ext cx="2978335" cy="2540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162150" y="3148034"/>
              <a:ext cx="2986273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582855" y="3148034"/>
              <a:ext cx="2970396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0" idx="1"/>
            </p:cNvCxnSpPr>
            <p:nvPr/>
          </p:nvCxnSpPr>
          <p:spPr>
            <a:xfrm rot="16200000" flipH="1">
              <a:off x="5640800" y="3140889"/>
              <a:ext cx="2989448" cy="3492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3876224" y="3148033"/>
              <a:ext cx="3002148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3398367" y="3155971"/>
              <a:ext cx="2978335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3576174" y="3148034"/>
              <a:ext cx="2986272" cy="3968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653170" y="3152003"/>
              <a:ext cx="2994211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4604121" y="3147239"/>
              <a:ext cx="2986273" cy="2540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0" idx="1"/>
            </p:cNvCxnSpPr>
            <p:nvPr/>
          </p:nvCxnSpPr>
          <p:spPr>
            <a:xfrm rot="16200000" flipH="1">
              <a:off x="4729540" y="3152002"/>
              <a:ext cx="2959283" cy="206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H="1">
              <a:off x="4818442" y="3136127"/>
              <a:ext cx="2970397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6200000" flipH="1">
              <a:off x="5882904" y="3155971"/>
              <a:ext cx="2970397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6335360" y="3148033"/>
              <a:ext cx="2986273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6457602" y="3155972"/>
              <a:ext cx="2986272" cy="2381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6627471" y="3140096"/>
              <a:ext cx="2994211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6870369" y="3140096"/>
              <a:ext cx="2994211" cy="3175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4903410" y="4653077"/>
              <a:ext cx="3472002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903410" y="4522893"/>
              <a:ext cx="3464064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895472" y="4321268"/>
              <a:ext cx="3479940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887534" y="4143457"/>
              <a:ext cx="3487877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903410" y="3835463"/>
              <a:ext cx="3464064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4887534" y="3722744"/>
              <a:ext cx="3479940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95472" y="3608437"/>
              <a:ext cx="3479940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895472" y="3471903"/>
              <a:ext cx="3464064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0" idx="2"/>
            </p:cNvCxnSpPr>
            <p:nvPr/>
          </p:nvCxnSpPr>
          <p:spPr>
            <a:xfrm flipV="1">
              <a:off x="4863720" y="3175022"/>
              <a:ext cx="3459302" cy="476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879596" y="2962284"/>
              <a:ext cx="3479940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0" idx="2"/>
            </p:cNvCxnSpPr>
            <p:nvPr/>
          </p:nvCxnSpPr>
          <p:spPr>
            <a:xfrm rot="10800000" flipH="1">
              <a:off x="4855783" y="2824163"/>
              <a:ext cx="3503753" cy="476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887534" y="2693980"/>
              <a:ext cx="3472002" cy="952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4879596" y="2241514"/>
              <a:ext cx="3472003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4879596" y="2120857"/>
              <a:ext cx="3472003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4879596" y="1998612"/>
              <a:ext cx="3472003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871659" y="1674742"/>
              <a:ext cx="3472002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311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Subproblems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61938" y="5165725"/>
            <a:ext cx="3844925" cy="436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Representative tree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065713" y="5159375"/>
            <a:ext cx="350520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6604000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Map the root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a point inside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abc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6900863" y="14827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597775" y="43418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891088" y="32575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104" name="Oval 103"/>
          <p:cNvSpPr/>
          <p:nvPr/>
        </p:nvSpPr>
        <p:spPr bwMode="auto">
          <a:xfrm>
            <a:off x="1837293" y="32281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Oval 104"/>
          <p:cNvSpPr/>
          <p:nvPr/>
        </p:nvSpPr>
        <p:spPr bwMode="auto">
          <a:xfrm>
            <a:off x="1380093" y="373110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1486773" y="27252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23093" y="31062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0" name="Straight Connector 109"/>
          <p:cNvCxnSpPr>
            <a:stCxn id="0" idx="5"/>
            <a:endCxn id="0" idx="1"/>
          </p:cNvCxnSpPr>
          <p:nvPr/>
        </p:nvCxnSpPr>
        <p:spPr>
          <a:xfrm rot="16200000" flipH="1">
            <a:off x="1490662" y="2882901"/>
            <a:ext cx="434975" cy="2857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0" idx="3"/>
            <a:endCxn id="0" idx="7"/>
          </p:cNvCxnSpPr>
          <p:nvPr/>
        </p:nvCxnSpPr>
        <p:spPr>
          <a:xfrm rot="5400000">
            <a:off x="1438275" y="3332163"/>
            <a:ext cx="433388" cy="3921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0" idx="2"/>
            <a:endCxn id="0" idx="7"/>
          </p:cNvCxnSpPr>
          <p:nvPr/>
        </p:nvCxnSpPr>
        <p:spPr>
          <a:xfrm rot="10800000" flipV="1">
            <a:off x="1916113" y="3155950"/>
            <a:ext cx="606425" cy="873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 bwMode="auto">
          <a:xfrm>
            <a:off x="1103313" y="3074988"/>
            <a:ext cx="784225" cy="306387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d(5)</a:t>
            </a:r>
          </a:p>
        </p:txBody>
      </p:sp>
      <p:sp>
        <p:nvSpPr>
          <p:cNvPr id="117" name="Oval 116"/>
          <p:cNvSpPr/>
          <p:nvPr/>
        </p:nvSpPr>
        <p:spPr bwMode="auto">
          <a:xfrm>
            <a:off x="1822053" y="42035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 bwMode="auto">
          <a:xfrm>
            <a:off x="557133" y="36853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Oval 118"/>
          <p:cNvSpPr/>
          <p:nvPr/>
        </p:nvSpPr>
        <p:spPr bwMode="auto">
          <a:xfrm>
            <a:off x="877173" y="44473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0" name="Straight Connector 119"/>
          <p:cNvCxnSpPr>
            <a:stCxn id="0" idx="0"/>
            <a:endCxn id="0" idx="6"/>
          </p:cNvCxnSpPr>
          <p:nvPr/>
        </p:nvCxnSpPr>
        <p:spPr>
          <a:xfrm rot="16200000" flipV="1">
            <a:off x="1458120" y="3793331"/>
            <a:ext cx="423862" cy="396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0" idx="1"/>
            <a:endCxn id="0" idx="6"/>
          </p:cNvCxnSpPr>
          <p:nvPr/>
        </p:nvCxnSpPr>
        <p:spPr>
          <a:xfrm rot="16200000" flipV="1">
            <a:off x="1016000" y="3367088"/>
            <a:ext cx="11113" cy="7445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0" idx="3"/>
            <a:endCxn id="0" idx="0"/>
          </p:cNvCxnSpPr>
          <p:nvPr/>
        </p:nvCxnSpPr>
        <p:spPr>
          <a:xfrm rot="5400000">
            <a:off x="842169" y="3896519"/>
            <a:ext cx="633412" cy="469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 bwMode="auto">
          <a:xfrm>
            <a:off x="623888" y="3756025"/>
            <a:ext cx="839787" cy="2936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e(1)</a:t>
            </a:r>
          </a:p>
        </p:txBody>
      </p:sp>
      <p:sp>
        <p:nvSpPr>
          <p:cNvPr id="124" name="Oval 123"/>
          <p:cNvSpPr/>
          <p:nvPr/>
        </p:nvSpPr>
        <p:spPr bwMode="auto">
          <a:xfrm>
            <a:off x="2446893" y="25271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Oval 124"/>
          <p:cNvSpPr/>
          <p:nvPr/>
        </p:nvSpPr>
        <p:spPr bwMode="auto">
          <a:xfrm>
            <a:off x="2782173" y="379206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Oval 125"/>
          <p:cNvSpPr/>
          <p:nvPr/>
        </p:nvSpPr>
        <p:spPr bwMode="auto">
          <a:xfrm>
            <a:off x="3163173" y="30757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7" name="Straight Connector 126"/>
          <p:cNvCxnSpPr>
            <a:stCxn id="0" idx="1"/>
            <a:endCxn id="0" idx="7"/>
          </p:cNvCxnSpPr>
          <p:nvPr/>
        </p:nvCxnSpPr>
        <p:spPr>
          <a:xfrm rot="16200000" flipH="1" flipV="1">
            <a:off x="2874170" y="2818606"/>
            <a:ext cx="30162" cy="574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0" idx="3"/>
            <a:endCxn id="0" idx="0"/>
          </p:cNvCxnSpPr>
          <p:nvPr/>
        </p:nvCxnSpPr>
        <p:spPr>
          <a:xfrm rot="16200000" flipH="1">
            <a:off x="2266950" y="2805113"/>
            <a:ext cx="495300" cy="107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0" idx="5"/>
            <a:endCxn id="0" idx="0"/>
          </p:cNvCxnSpPr>
          <p:nvPr/>
        </p:nvCxnSpPr>
        <p:spPr>
          <a:xfrm rot="16200000" flipH="1">
            <a:off x="2413794" y="3377407"/>
            <a:ext cx="603250" cy="227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 bwMode="auto">
          <a:xfrm>
            <a:off x="3300333" y="24509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 bwMode="auto">
          <a:xfrm>
            <a:off x="3772773" y="33043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3696573" y="266430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3" name="Straight Connector 132"/>
          <p:cNvCxnSpPr>
            <a:stCxn id="0" idx="3"/>
            <a:endCxn id="0" idx="7"/>
          </p:cNvCxnSpPr>
          <p:nvPr/>
        </p:nvCxnSpPr>
        <p:spPr>
          <a:xfrm rot="5400000">
            <a:off x="2999581" y="2777332"/>
            <a:ext cx="555625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0" idx="2"/>
            <a:endCxn id="0" idx="7"/>
          </p:cNvCxnSpPr>
          <p:nvPr/>
        </p:nvCxnSpPr>
        <p:spPr>
          <a:xfrm rot="10800000" flipV="1">
            <a:off x="3241675" y="2713038"/>
            <a:ext cx="455613" cy="377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0" idx="1"/>
            <a:endCxn id="0" idx="0"/>
          </p:cNvCxnSpPr>
          <p:nvPr/>
        </p:nvCxnSpPr>
        <p:spPr>
          <a:xfrm rot="16200000" flipV="1">
            <a:off x="3376613" y="2909887"/>
            <a:ext cx="242888" cy="576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 bwMode="auto">
          <a:xfrm>
            <a:off x="2598738" y="3135313"/>
            <a:ext cx="652462" cy="27622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f(2)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3300413" y="2852738"/>
            <a:ext cx="749300" cy="2825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g(1)</a:t>
            </a:r>
          </a:p>
        </p:txBody>
      </p:sp>
      <p:sp>
        <p:nvSpPr>
          <p:cNvPr id="138" name="Oval 137"/>
          <p:cNvSpPr/>
          <p:nvPr/>
        </p:nvSpPr>
        <p:spPr bwMode="auto">
          <a:xfrm>
            <a:off x="1578213" y="20851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938133" y="26185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0" name="Oval 139"/>
          <p:cNvSpPr/>
          <p:nvPr/>
        </p:nvSpPr>
        <p:spPr bwMode="auto">
          <a:xfrm>
            <a:off x="1227693" y="226806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1" name="Straight Connector 140"/>
          <p:cNvCxnSpPr>
            <a:stCxn id="0" idx="3"/>
            <a:endCxn id="0" idx="1"/>
          </p:cNvCxnSpPr>
          <p:nvPr/>
        </p:nvCxnSpPr>
        <p:spPr>
          <a:xfrm rot="5400000">
            <a:off x="1260476" y="2408237"/>
            <a:ext cx="571500" cy="920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0" idx="5"/>
            <a:endCxn id="0" idx="0"/>
          </p:cNvCxnSpPr>
          <p:nvPr/>
        </p:nvCxnSpPr>
        <p:spPr>
          <a:xfrm rot="16200000" flipH="1">
            <a:off x="1232694" y="2424907"/>
            <a:ext cx="374650" cy="227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0" idx="6"/>
            <a:endCxn id="0" idx="7"/>
          </p:cNvCxnSpPr>
          <p:nvPr/>
        </p:nvCxnSpPr>
        <p:spPr>
          <a:xfrm>
            <a:off x="1030288" y="2667000"/>
            <a:ext cx="534987" cy="730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 bwMode="auto">
          <a:xfrm>
            <a:off x="1506538" y="2509838"/>
            <a:ext cx="728662" cy="3206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h(1)</a:t>
            </a:r>
          </a:p>
        </p:txBody>
      </p:sp>
      <p:cxnSp>
        <p:nvCxnSpPr>
          <p:cNvPr id="145" name="Straight Connector 144"/>
          <p:cNvCxnSpPr>
            <a:stCxn id="0" idx="2"/>
            <a:endCxn id="0" idx="7"/>
          </p:cNvCxnSpPr>
          <p:nvPr/>
        </p:nvCxnSpPr>
        <p:spPr>
          <a:xfrm rot="10800000" flipV="1">
            <a:off x="5200650" y="3187700"/>
            <a:ext cx="1536700" cy="260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0" idx="1"/>
            <a:endCxn id="0" idx="5"/>
          </p:cNvCxnSpPr>
          <p:nvPr/>
        </p:nvCxnSpPr>
        <p:spPr>
          <a:xfrm rot="16200000" flipV="1">
            <a:off x="6785769" y="3251994"/>
            <a:ext cx="1069975" cy="1008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0" idx="0"/>
            <a:endCxn id="0" idx="3"/>
          </p:cNvCxnSpPr>
          <p:nvPr/>
        </p:nvCxnSpPr>
        <p:spPr>
          <a:xfrm rot="5400000" flipH="1" flipV="1">
            <a:off x="6248400" y="2268538"/>
            <a:ext cx="1404938" cy="334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 bwMode="auto">
          <a:xfrm>
            <a:off x="6450013" y="3278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0" y="5689600"/>
            <a:ext cx="9144000" cy="893763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mapping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along with the outer vertices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divide the problem into three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endParaRPr lang="en-US" sz="2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7" name="Freeform 146"/>
          <p:cNvSpPr/>
          <p:nvPr/>
        </p:nvSpPr>
        <p:spPr>
          <a:xfrm>
            <a:off x="2278063" y="2105025"/>
            <a:ext cx="2047875" cy="2292350"/>
          </a:xfrm>
          <a:custGeom>
            <a:avLst/>
            <a:gdLst>
              <a:gd name="connsiteX0" fmla="*/ 0 w 2046514"/>
              <a:gd name="connsiteY0" fmla="*/ 1088572 h 2293258"/>
              <a:gd name="connsiteX1" fmla="*/ 696686 w 2046514"/>
              <a:gd name="connsiteY1" fmla="*/ 2293258 h 2293258"/>
              <a:gd name="connsiteX2" fmla="*/ 2046514 w 2046514"/>
              <a:gd name="connsiteY2" fmla="*/ 1204686 h 2293258"/>
              <a:gd name="connsiteX3" fmla="*/ 1596571 w 2046514"/>
              <a:gd name="connsiteY3" fmla="*/ 14515 h 2293258"/>
              <a:gd name="connsiteX4" fmla="*/ 29028 w 2046514"/>
              <a:gd name="connsiteY4" fmla="*/ 0 h 2293258"/>
              <a:gd name="connsiteX5" fmla="*/ 0 w 2046514"/>
              <a:gd name="connsiteY5" fmla="*/ 1088572 h 229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6514" h="2293258">
                <a:moveTo>
                  <a:pt x="0" y="1088572"/>
                </a:moveTo>
                <a:lnTo>
                  <a:pt x="696686" y="2293258"/>
                </a:lnTo>
                <a:lnTo>
                  <a:pt x="2046514" y="1204686"/>
                </a:lnTo>
                <a:lnTo>
                  <a:pt x="1596571" y="14515"/>
                </a:lnTo>
                <a:lnTo>
                  <a:pt x="29028" y="0"/>
                </a:lnTo>
                <a:lnTo>
                  <a:pt x="0" y="1088572"/>
                </a:lnTo>
                <a:close/>
              </a:path>
            </a:pathLst>
          </a:custGeom>
          <a:solidFill>
            <a:srgbClr val="3333CC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392113" y="1828800"/>
            <a:ext cx="1800225" cy="1131888"/>
          </a:xfrm>
          <a:custGeom>
            <a:avLst/>
            <a:gdLst>
              <a:gd name="connsiteX0" fmla="*/ 1291771 w 1799771"/>
              <a:gd name="connsiteY0" fmla="*/ 1132114 h 1132114"/>
              <a:gd name="connsiteX1" fmla="*/ 0 w 1799771"/>
              <a:gd name="connsiteY1" fmla="*/ 827314 h 1132114"/>
              <a:gd name="connsiteX2" fmla="*/ 1465943 w 1799771"/>
              <a:gd name="connsiteY2" fmla="*/ 0 h 1132114"/>
              <a:gd name="connsiteX3" fmla="*/ 1799771 w 1799771"/>
              <a:gd name="connsiteY3" fmla="*/ 798286 h 1132114"/>
              <a:gd name="connsiteX4" fmla="*/ 1712685 w 1799771"/>
              <a:gd name="connsiteY4" fmla="*/ 1059543 h 1132114"/>
              <a:gd name="connsiteX5" fmla="*/ 1291771 w 1799771"/>
              <a:gd name="connsiteY5" fmla="*/ 1132114 h 113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9771" h="1132114">
                <a:moveTo>
                  <a:pt x="1291771" y="1132114"/>
                </a:moveTo>
                <a:lnTo>
                  <a:pt x="0" y="827314"/>
                </a:lnTo>
                <a:lnTo>
                  <a:pt x="1465943" y="0"/>
                </a:lnTo>
                <a:lnTo>
                  <a:pt x="1799771" y="798286"/>
                </a:lnTo>
                <a:lnTo>
                  <a:pt x="1712685" y="1059543"/>
                </a:lnTo>
                <a:lnTo>
                  <a:pt x="1291771" y="1132114"/>
                </a:lnTo>
                <a:close/>
              </a:path>
            </a:pathLst>
          </a:custGeom>
          <a:solidFill>
            <a:schemeClr val="bg2">
              <a:lumMod val="5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347663" y="3513138"/>
            <a:ext cx="1901825" cy="1392237"/>
          </a:xfrm>
          <a:custGeom>
            <a:avLst/>
            <a:gdLst>
              <a:gd name="connsiteX0" fmla="*/ 0 w 1901371"/>
              <a:gd name="connsiteY0" fmla="*/ 0 h 1393372"/>
              <a:gd name="connsiteX1" fmla="*/ 1277257 w 1901371"/>
              <a:gd name="connsiteY1" fmla="*/ 87086 h 1393372"/>
              <a:gd name="connsiteX2" fmla="*/ 1901371 w 1901371"/>
              <a:gd name="connsiteY2" fmla="*/ 957943 h 1393372"/>
              <a:gd name="connsiteX3" fmla="*/ 435428 w 1901371"/>
              <a:gd name="connsiteY3" fmla="*/ 1393372 h 1393372"/>
              <a:gd name="connsiteX4" fmla="*/ 0 w 1901371"/>
              <a:gd name="connsiteY4" fmla="*/ 0 h 139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1371" h="1393372">
                <a:moveTo>
                  <a:pt x="0" y="0"/>
                </a:moveTo>
                <a:lnTo>
                  <a:pt x="1277257" y="87086"/>
                </a:lnTo>
                <a:lnTo>
                  <a:pt x="1901371" y="957943"/>
                </a:lnTo>
                <a:lnTo>
                  <a:pt x="435428" y="1393372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5138738" y="1668463"/>
            <a:ext cx="2001837" cy="1800225"/>
          </a:xfrm>
          <a:custGeom>
            <a:avLst/>
            <a:gdLst>
              <a:gd name="connsiteX0" fmla="*/ 1640114 w 2002972"/>
              <a:gd name="connsiteY0" fmla="*/ 1480457 h 1799771"/>
              <a:gd name="connsiteX1" fmla="*/ 2002972 w 2002972"/>
              <a:gd name="connsiteY1" fmla="*/ 0 h 1799771"/>
              <a:gd name="connsiteX2" fmla="*/ 0 w 2002972"/>
              <a:gd name="connsiteY2" fmla="*/ 1799771 h 1799771"/>
              <a:gd name="connsiteX3" fmla="*/ 1640114 w 2002972"/>
              <a:gd name="connsiteY3" fmla="*/ 1480457 h 179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2972" h="1799771">
                <a:moveTo>
                  <a:pt x="1640114" y="1480457"/>
                </a:moveTo>
                <a:lnTo>
                  <a:pt x="2002972" y="0"/>
                </a:lnTo>
                <a:lnTo>
                  <a:pt x="0" y="1799771"/>
                </a:lnTo>
                <a:lnTo>
                  <a:pt x="1640114" y="1480457"/>
                </a:lnTo>
                <a:close/>
              </a:path>
            </a:pathLst>
          </a:custGeom>
          <a:solidFill>
            <a:schemeClr val="bg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6778625" y="1684338"/>
            <a:ext cx="1087438" cy="2655887"/>
          </a:xfrm>
          <a:custGeom>
            <a:avLst/>
            <a:gdLst>
              <a:gd name="connsiteX0" fmla="*/ 0 w 1088572"/>
              <a:gd name="connsiteY0" fmla="*/ 1465943 h 2656114"/>
              <a:gd name="connsiteX1" fmla="*/ 1088572 w 1088572"/>
              <a:gd name="connsiteY1" fmla="*/ 2656114 h 2656114"/>
              <a:gd name="connsiteX2" fmla="*/ 391886 w 1088572"/>
              <a:gd name="connsiteY2" fmla="*/ 0 h 2656114"/>
              <a:gd name="connsiteX3" fmla="*/ 0 w 1088572"/>
              <a:gd name="connsiteY3" fmla="*/ 1465943 h 265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8572" h="2656114">
                <a:moveTo>
                  <a:pt x="0" y="1465943"/>
                </a:moveTo>
                <a:lnTo>
                  <a:pt x="1088572" y="2656114"/>
                </a:lnTo>
                <a:lnTo>
                  <a:pt x="391886" y="0"/>
                </a:lnTo>
                <a:lnTo>
                  <a:pt x="0" y="1465943"/>
                </a:lnTo>
                <a:close/>
              </a:path>
            </a:pathLst>
          </a:custGeom>
          <a:solidFill>
            <a:schemeClr val="accent6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5195888" y="3192463"/>
            <a:ext cx="2655887" cy="1117600"/>
          </a:xfrm>
          <a:custGeom>
            <a:avLst/>
            <a:gdLst>
              <a:gd name="connsiteX0" fmla="*/ 0 w 2656115"/>
              <a:gd name="connsiteY0" fmla="*/ 275771 h 1117600"/>
              <a:gd name="connsiteX1" fmla="*/ 1596572 w 2656115"/>
              <a:gd name="connsiteY1" fmla="*/ 0 h 1117600"/>
              <a:gd name="connsiteX2" fmla="*/ 2656115 w 2656115"/>
              <a:gd name="connsiteY2" fmla="*/ 1117600 h 1117600"/>
              <a:gd name="connsiteX3" fmla="*/ 0 w 2656115"/>
              <a:gd name="connsiteY3" fmla="*/ 275771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5" h="1117600">
                <a:moveTo>
                  <a:pt x="0" y="275771"/>
                </a:moveTo>
                <a:lnTo>
                  <a:pt x="1596572" y="0"/>
                </a:lnTo>
                <a:lnTo>
                  <a:pt x="2656115" y="1117600"/>
                </a:lnTo>
                <a:lnTo>
                  <a:pt x="0" y="275771"/>
                </a:lnTo>
                <a:close/>
              </a:path>
            </a:pathLst>
          </a:cu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3400" name="Group 154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57" name="Rectangle 15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8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59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7" grpId="0" animBg="1"/>
      <p:bldP spid="149" grpId="0" animBg="1"/>
      <p:bldP spid="150" grpId="0" animBg="1"/>
      <p:bldP spid="152" grpId="0" animBg="1"/>
      <p:bldP spid="153" grpId="0" animBg="1"/>
      <p:bldP spid="15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reeform 153"/>
          <p:cNvSpPr/>
          <p:nvPr/>
        </p:nvSpPr>
        <p:spPr>
          <a:xfrm>
            <a:off x="5195888" y="3192463"/>
            <a:ext cx="2655887" cy="1117600"/>
          </a:xfrm>
          <a:custGeom>
            <a:avLst/>
            <a:gdLst>
              <a:gd name="connsiteX0" fmla="*/ 0 w 2656115"/>
              <a:gd name="connsiteY0" fmla="*/ 275771 h 1117600"/>
              <a:gd name="connsiteX1" fmla="*/ 1596572 w 2656115"/>
              <a:gd name="connsiteY1" fmla="*/ 0 h 1117600"/>
              <a:gd name="connsiteX2" fmla="*/ 2656115 w 2656115"/>
              <a:gd name="connsiteY2" fmla="*/ 1117600 h 1117600"/>
              <a:gd name="connsiteX3" fmla="*/ 0 w 2656115"/>
              <a:gd name="connsiteY3" fmla="*/ 275771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5" h="1117600">
                <a:moveTo>
                  <a:pt x="0" y="275771"/>
                </a:moveTo>
                <a:lnTo>
                  <a:pt x="1596572" y="0"/>
                </a:lnTo>
                <a:lnTo>
                  <a:pt x="2656115" y="1117600"/>
                </a:lnTo>
                <a:lnTo>
                  <a:pt x="0" y="275771"/>
                </a:lnTo>
                <a:close/>
              </a:path>
            </a:pathLst>
          </a:cu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 rot="16200000" flipH="1">
            <a:off x="5263357" y="3144043"/>
            <a:ext cx="2978150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51625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5583238" y="3148013"/>
            <a:ext cx="2970212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0" idx="1"/>
          </p:cNvCxnSpPr>
          <p:nvPr/>
        </p:nvCxnSpPr>
        <p:spPr>
          <a:xfrm rot="16200000" flipH="1">
            <a:off x="5641181" y="3140869"/>
            <a:ext cx="2989263" cy="349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3876676" y="3148012"/>
            <a:ext cx="3001962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3398838" y="3155950"/>
            <a:ext cx="297815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3576638" y="3148013"/>
            <a:ext cx="2986087" cy="396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H="1">
            <a:off x="3653631" y="3151982"/>
            <a:ext cx="2994025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H="1">
            <a:off x="46037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0" idx="1"/>
          </p:cNvCxnSpPr>
          <p:nvPr/>
        </p:nvCxnSpPr>
        <p:spPr>
          <a:xfrm rot="16200000" flipH="1">
            <a:off x="4729957" y="3151981"/>
            <a:ext cx="2959100" cy="206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4818856" y="3136107"/>
            <a:ext cx="2970213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5882481" y="3155157"/>
            <a:ext cx="2970213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H="1">
            <a:off x="6335713" y="3148012"/>
            <a:ext cx="2986088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 flipH="1">
            <a:off x="6457156" y="3155157"/>
            <a:ext cx="2986087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627812" y="3140076"/>
            <a:ext cx="2994025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6869906" y="3139282"/>
            <a:ext cx="2994025" cy="333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03788" y="4652963"/>
            <a:ext cx="3471862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03788" y="4522788"/>
            <a:ext cx="346392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895850" y="4321175"/>
            <a:ext cx="3479800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87913" y="4143375"/>
            <a:ext cx="3487737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03788" y="3835400"/>
            <a:ext cx="346392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887913" y="3722688"/>
            <a:ext cx="3479800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895850" y="3608388"/>
            <a:ext cx="3479800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95850" y="3471863"/>
            <a:ext cx="3463925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0" idx="2"/>
          </p:cNvCxnSpPr>
          <p:nvPr/>
        </p:nvCxnSpPr>
        <p:spPr>
          <a:xfrm flipV="1">
            <a:off x="4864100" y="3175000"/>
            <a:ext cx="3459163" cy="476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79975" y="2962275"/>
            <a:ext cx="347980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0" idx="2"/>
          </p:cNvCxnSpPr>
          <p:nvPr/>
        </p:nvCxnSpPr>
        <p:spPr>
          <a:xfrm rot="10800000" flipH="1">
            <a:off x="4856163" y="2824163"/>
            <a:ext cx="3503612" cy="476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87913" y="2693988"/>
            <a:ext cx="3471862" cy="95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879975" y="2241550"/>
            <a:ext cx="347027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4879975" y="2120900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879975" y="1998663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872038" y="1674813"/>
            <a:ext cx="347027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367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Recursion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7707313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Solve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 for each mapping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6900863" y="14827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597775" y="43418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891088" y="32575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145" name="Straight Connector 144"/>
          <p:cNvCxnSpPr>
            <a:stCxn id="0" idx="2"/>
            <a:endCxn id="0" idx="7"/>
          </p:cNvCxnSpPr>
          <p:nvPr/>
        </p:nvCxnSpPr>
        <p:spPr>
          <a:xfrm rot="10800000" flipV="1">
            <a:off x="5200650" y="3187700"/>
            <a:ext cx="1536700" cy="260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0" idx="1"/>
            <a:endCxn id="0" idx="5"/>
          </p:cNvCxnSpPr>
          <p:nvPr/>
        </p:nvCxnSpPr>
        <p:spPr>
          <a:xfrm rot="16200000" flipV="1">
            <a:off x="6785769" y="3251994"/>
            <a:ext cx="1069975" cy="1008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0" idx="0"/>
            <a:endCxn id="0" idx="3"/>
          </p:cNvCxnSpPr>
          <p:nvPr/>
        </p:nvCxnSpPr>
        <p:spPr>
          <a:xfrm rot="5400000" flipH="1" flipV="1">
            <a:off x="6248400" y="2268538"/>
            <a:ext cx="1404938" cy="334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 bwMode="auto">
          <a:xfrm>
            <a:off x="6450013" y="3278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152" name="Freeform 151"/>
          <p:cNvSpPr/>
          <p:nvPr/>
        </p:nvSpPr>
        <p:spPr>
          <a:xfrm>
            <a:off x="5138738" y="1668463"/>
            <a:ext cx="2001837" cy="1800225"/>
          </a:xfrm>
          <a:custGeom>
            <a:avLst/>
            <a:gdLst>
              <a:gd name="connsiteX0" fmla="*/ 1640114 w 2002972"/>
              <a:gd name="connsiteY0" fmla="*/ 1480457 h 1799771"/>
              <a:gd name="connsiteX1" fmla="*/ 2002972 w 2002972"/>
              <a:gd name="connsiteY1" fmla="*/ 0 h 1799771"/>
              <a:gd name="connsiteX2" fmla="*/ 0 w 2002972"/>
              <a:gd name="connsiteY2" fmla="*/ 1799771 h 1799771"/>
              <a:gd name="connsiteX3" fmla="*/ 1640114 w 2002972"/>
              <a:gd name="connsiteY3" fmla="*/ 1480457 h 179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2972" h="1799771">
                <a:moveTo>
                  <a:pt x="1640114" y="1480457"/>
                </a:moveTo>
                <a:lnTo>
                  <a:pt x="2002972" y="0"/>
                </a:lnTo>
                <a:lnTo>
                  <a:pt x="0" y="1799771"/>
                </a:lnTo>
                <a:lnTo>
                  <a:pt x="1640114" y="1480457"/>
                </a:lnTo>
                <a:close/>
              </a:path>
            </a:pathLst>
          </a:custGeom>
          <a:solidFill>
            <a:schemeClr val="bg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6778625" y="1684338"/>
            <a:ext cx="1087438" cy="2655887"/>
          </a:xfrm>
          <a:custGeom>
            <a:avLst/>
            <a:gdLst>
              <a:gd name="connsiteX0" fmla="*/ 0 w 1088572"/>
              <a:gd name="connsiteY0" fmla="*/ 1465943 h 2656114"/>
              <a:gd name="connsiteX1" fmla="*/ 1088572 w 1088572"/>
              <a:gd name="connsiteY1" fmla="*/ 2656114 h 2656114"/>
              <a:gd name="connsiteX2" fmla="*/ 391886 w 1088572"/>
              <a:gd name="connsiteY2" fmla="*/ 0 h 2656114"/>
              <a:gd name="connsiteX3" fmla="*/ 0 w 1088572"/>
              <a:gd name="connsiteY3" fmla="*/ 1465943 h 265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8572" h="2656114">
                <a:moveTo>
                  <a:pt x="0" y="1465943"/>
                </a:moveTo>
                <a:lnTo>
                  <a:pt x="1088572" y="2656114"/>
                </a:lnTo>
                <a:lnTo>
                  <a:pt x="391886" y="0"/>
                </a:lnTo>
                <a:lnTo>
                  <a:pt x="0" y="1465943"/>
                </a:lnTo>
                <a:close/>
              </a:path>
            </a:pathLst>
          </a:custGeom>
          <a:solidFill>
            <a:schemeClr val="accent6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5" name="Oval 154"/>
          <p:cNvSpPr/>
          <p:nvPr/>
        </p:nvSpPr>
        <p:spPr bwMode="auto">
          <a:xfrm>
            <a:off x="505607" y="30046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7" name="Oval 156"/>
          <p:cNvSpPr/>
          <p:nvPr/>
        </p:nvSpPr>
        <p:spPr bwMode="auto">
          <a:xfrm>
            <a:off x="429407" y="24255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Oval 157"/>
          <p:cNvSpPr/>
          <p:nvPr/>
        </p:nvSpPr>
        <p:spPr bwMode="auto">
          <a:xfrm>
            <a:off x="764687" y="369046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9" name="Oval 158"/>
          <p:cNvSpPr/>
          <p:nvPr/>
        </p:nvSpPr>
        <p:spPr bwMode="auto">
          <a:xfrm>
            <a:off x="1145687" y="29741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0" name="Straight Connector 159"/>
          <p:cNvCxnSpPr>
            <a:stCxn id="0" idx="1"/>
            <a:endCxn id="0" idx="7"/>
          </p:cNvCxnSpPr>
          <p:nvPr/>
        </p:nvCxnSpPr>
        <p:spPr>
          <a:xfrm rot="16200000" flipH="1" flipV="1">
            <a:off x="856457" y="2717006"/>
            <a:ext cx="30162" cy="574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0" idx="3"/>
            <a:endCxn id="0" idx="0"/>
          </p:cNvCxnSpPr>
          <p:nvPr/>
        </p:nvCxnSpPr>
        <p:spPr>
          <a:xfrm rot="16200000" flipH="1">
            <a:off x="250032" y="2702719"/>
            <a:ext cx="495300" cy="1095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0" idx="5"/>
            <a:endCxn id="0" idx="0"/>
          </p:cNvCxnSpPr>
          <p:nvPr/>
        </p:nvCxnSpPr>
        <p:spPr>
          <a:xfrm rot="16200000" flipH="1">
            <a:off x="396082" y="3275806"/>
            <a:ext cx="603250" cy="2270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 bwMode="auto">
          <a:xfrm>
            <a:off x="1282847" y="23493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Oval 163"/>
          <p:cNvSpPr/>
          <p:nvPr/>
        </p:nvSpPr>
        <p:spPr bwMode="auto">
          <a:xfrm>
            <a:off x="1755287" y="32027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" name="Oval 164"/>
          <p:cNvSpPr/>
          <p:nvPr/>
        </p:nvSpPr>
        <p:spPr bwMode="auto">
          <a:xfrm>
            <a:off x="1679087" y="256270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6" name="Straight Connector 165"/>
          <p:cNvCxnSpPr>
            <a:stCxn id="0" idx="3"/>
            <a:endCxn id="0" idx="7"/>
          </p:cNvCxnSpPr>
          <p:nvPr/>
        </p:nvCxnSpPr>
        <p:spPr>
          <a:xfrm rot="5400000">
            <a:off x="982663" y="2674938"/>
            <a:ext cx="555625" cy="730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0" idx="2"/>
            <a:endCxn id="0" idx="7"/>
          </p:cNvCxnSpPr>
          <p:nvPr/>
        </p:nvCxnSpPr>
        <p:spPr>
          <a:xfrm rot="10800000" flipV="1">
            <a:off x="1223963" y="2611438"/>
            <a:ext cx="455612" cy="377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0" idx="1"/>
            <a:endCxn id="0" idx="0"/>
          </p:cNvCxnSpPr>
          <p:nvPr/>
        </p:nvCxnSpPr>
        <p:spPr>
          <a:xfrm rot="16200000" flipV="1">
            <a:off x="1358900" y="2808288"/>
            <a:ext cx="242888" cy="5762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 bwMode="auto">
          <a:xfrm>
            <a:off x="581025" y="3033713"/>
            <a:ext cx="652463" cy="27622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f(2)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1282700" y="2751138"/>
            <a:ext cx="749300" cy="2825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g(1)</a:t>
            </a:r>
          </a:p>
        </p:txBody>
      </p:sp>
      <p:sp>
        <p:nvSpPr>
          <p:cNvPr id="171" name="Freeform 170"/>
          <p:cNvSpPr/>
          <p:nvPr/>
        </p:nvSpPr>
        <p:spPr>
          <a:xfrm>
            <a:off x="261938" y="2003425"/>
            <a:ext cx="2046287" cy="2292350"/>
          </a:xfrm>
          <a:custGeom>
            <a:avLst/>
            <a:gdLst>
              <a:gd name="connsiteX0" fmla="*/ 0 w 2046514"/>
              <a:gd name="connsiteY0" fmla="*/ 1088572 h 2293258"/>
              <a:gd name="connsiteX1" fmla="*/ 696686 w 2046514"/>
              <a:gd name="connsiteY1" fmla="*/ 2293258 h 2293258"/>
              <a:gd name="connsiteX2" fmla="*/ 2046514 w 2046514"/>
              <a:gd name="connsiteY2" fmla="*/ 1204686 h 2293258"/>
              <a:gd name="connsiteX3" fmla="*/ 1596571 w 2046514"/>
              <a:gd name="connsiteY3" fmla="*/ 14515 h 2293258"/>
              <a:gd name="connsiteX4" fmla="*/ 29028 w 2046514"/>
              <a:gd name="connsiteY4" fmla="*/ 0 h 2293258"/>
              <a:gd name="connsiteX5" fmla="*/ 0 w 2046514"/>
              <a:gd name="connsiteY5" fmla="*/ 1088572 h 229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6514" h="2293258">
                <a:moveTo>
                  <a:pt x="0" y="1088572"/>
                </a:moveTo>
                <a:lnTo>
                  <a:pt x="696686" y="2293258"/>
                </a:lnTo>
                <a:lnTo>
                  <a:pt x="2046514" y="1204686"/>
                </a:lnTo>
                <a:lnTo>
                  <a:pt x="1596571" y="14515"/>
                </a:lnTo>
                <a:lnTo>
                  <a:pt x="29028" y="0"/>
                </a:lnTo>
                <a:lnTo>
                  <a:pt x="0" y="1088572"/>
                </a:lnTo>
                <a:close/>
              </a:path>
            </a:pathLst>
          </a:custGeom>
          <a:solidFill>
            <a:srgbClr val="3333CC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" name="Group 237"/>
          <p:cNvGrpSpPr>
            <a:grpSpLocks/>
          </p:cNvGrpSpPr>
          <p:nvPr/>
        </p:nvGrpSpPr>
        <p:grpSpPr bwMode="auto">
          <a:xfrm>
            <a:off x="6427788" y="1489075"/>
            <a:ext cx="1468437" cy="3036888"/>
            <a:chOff x="6428336" y="1489708"/>
            <a:chExt cx="1468485" cy="3036434"/>
          </a:xfrm>
        </p:grpSpPr>
        <p:grpSp>
          <p:nvGrpSpPr>
            <p:cNvPr id="54416" name="Group 211"/>
            <p:cNvGrpSpPr>
              <a:grpSpLocks/>
            </p:cNvGrpSpPr>
            <p:nvPr/>
          </p:nvGrpSpPr>
          <p:grpSpPr bwMode="auto">
            <a:xfrm>
              <a:off x="6730537" y="1489708"/>
              <a:ext cx="1166284" cy="3036434"/>
              <a:chOff x="2826195" y="2708908"/>
              <a:chExt cx="1166284" cy="3036434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1514552" y="4207283"/>
                <a:ext cx="2652316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1833650" y="4210456"/>
                <a:ext cx="2645967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>
                <a:stCxn id="0" idx="1"/>
              </p:cNvCxnSpPr>
              <p:nvPr/>
            </p:nvCxnSpPr>
            <p:spPr>
              <a:xfrm rot="16200000" flipH="1">
                <a:off x="1893185" y="4203312"/>
                <a:ext cx="2661840" cy="3492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2133696" y="4216806"/>
                <a:ext cx="2644380" cy="2540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2587737" y="4210457"/>
                <a:ext cx="2658665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0" name="Oval 179"/>
              <p:cNvSpPr/>
              <p:nvPr/>
            </p:nvSpPr>
            <p:spPr bwMode="auto">
              <a:xfrm>
                <a:off x="3195569" y="34126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 bwMode="auto">
              <a:xfrm>
                <a:off x="3900227" y="5502576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 bwMode="auto">
              <a:xfrm>
                <a:off x="3445095" y="465714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 bwMode="auto">
              <a:xfrm>
                <a:off x="2826195" y="436448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 bwMode="auto">
              <a:xfrm>
                <a:off x="3120747" y="532047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 bwMode="auto">
              <a:xfrm>
                <a:off x="3193421" y="2876388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0" name="Straight Connector 189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2337688" y="3893738"/>
                <a:ext cx="2542795" cy="674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Rectangle 190"/>
              <p:cNvSpPr/>
              <p:nvPr/>
            </p:nvSpPr>
            <p:spPr bwMode="auto">
              <a:xfrm>
                <a:off x="2987559" y="2708908"/>
                <a:ext cx="179393" cy="177773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92" name="Rectangle 191"/>
              <p:cNvSpPr/>
              <p:nvPr/>
            </p:nvSpPr>
            <p:spPr bwMode="auto">
              <a:xfrm>
                <a:off x="3684494" y="5567569"/>
                <a:ext cx="180981" cy="177773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193" name="Straight Connector 192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2874940" y="4478615"/>
                <a:ext cx="1068228" cy="10080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2336791" y="3494572"/>
                <a:ext cx="1404728" cy="33497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Freeform 194"/>
              <p:cNvSpPr/>
              <p:nvPr/>
            </p:nvSpPr>
            <p:spPr>
              <a:xfrm>
                <a:off x="2865317" y="2910491"/>
                <a:ext cx="1089060" cy="2655490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4447" name="Group 209"/>
              <p:cNvGrpSpPr>
                <a:grpSpLocks/>
              </p:cNvGrpSpPr>
              <p:nvPr/>
            </p:nvGrpSpPr>
            <p:grpSpPr bwMode="auto">
              <a:xfrm>
                <a:off x="2830286" y="2894251"/>
                <a:ext cx="1088572" cy="2647684"/>
                <a:chOff x="994983" y="2894251"/>
                <a:chExt cx="3519474" cy="2647684"/>
              </a:xfrm>
            </p:grpSpPr>
            <p:cxnSp>
              <p:nvCxnSpPr>
                <p:cNvPr id="196" name="Straight Connector 195"/>
                <p:cNvCxnSpPr/>
                <p:nvPr/>
              </p:nvCxnSpPr>
              <p:spPr>
                <a:xfrm>
                  <a:off x="1036384" y="5540584"/>
                  <a:ext cx="3479990" cy="1588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1026119" y="5362811"/>
                  <a:ext cx="3490255" cy="1588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1041519" y="5054882"/>
                  <a:ext cx="3464590" cy="7937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flipV="1">
                  <a:off x="1026119" y="4942187"/>
                  <a:ext cx="3479990" cy="7936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>
                  <a:off x="1036384" y="4827904"/>
                  <a:ext cx="3479990" cy="1587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>
                  <a:off x="1036384" y="4691399"/>
                  <a:ext cx="3464593" cy="7936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flipV="1">
                  <a:off x="1000457" y="4394581"/>
                  <a:ext cx="3464590" cy="4762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/>
                <p:cNvCxnSpPr/>
                <p:nvPr/>
              </p:nvCxnSpPr>
              <p:spPr>
                <a:xfrm>
                  <a:off x="1020988" y="4181887"/>
                  <a:ext cx="3479990" cy="15873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10800000" flipH="1">
                  <a:off x="995322" y="4043796"/>
                  <a:ext cx="3505655" cy="476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>
                  <a:off x="1026119" y="3913641"/>
                  <a:ext cx="3474859" cy="7936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flipV="1">
                  <a:off x="1020988" y="3461270"/>
                  <a:ext cx="3469725" cy="7937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flipV="1">
                  <a:off x="1020988" y="3339051"/>
                  <a:ext cx="3469725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flipV="1">
                  <a:off x="1020988" y="3218420"/>
                  <a:ext cx="3469725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>
                  <a:off x="1010722" y="2894618"/>
                  <a:ext cx="3474856" cy="1587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7" name="Rectangle 236"/>
            <p:cNvSpPr/>
            <p:nvPr/>
          </p:nvSpPr>
          <p:spPr bwMode="auto">
            <a:xfrm>
              <a:off x="6428336" y="3270617"/>
              <a:ext cx="177806" cy="17777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54412" name="Group 122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24" name="Rectangle 123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5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6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9.24855E-7 L -0.44358 0.2568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" y="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Straight Connector 93"/>
          <p:cNvCxnSpPr/>
          <p:nvPr/>
        </p:nvCxnSpPr>
        <p:spPr>
          <a:xfrm rot="16200000" flipH="1">
            <a:off x="5263357" y="3144043"/>
            <a:ext cx="2978150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51625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5583238" y="3148013"/>
            <a:ext cx="2970212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0" idx="1"/>
          </p:cNvCxnSpPr>
          <p:nvPr/>
        </p:nvCxnSpPr>
        <p:spPr>
          <a:xfrm rot="16200000" flipH="1">
            <a:off x="5641181" y="3140869"/>
            <a:ext cx="2989263" cy="349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3876676" y="3148012"/>
            <a:ext cx="3001962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3398838" y="3155950"/>
            <a:ext cx="297815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3576638" y="3148013"/>
            <a:ext cx="2986087" cy="396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H="1">
            <a:off x="3653631" y="3151982"/>
            <a:ext cx="2994025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H="1">
            <a:off x="46037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0" idx="1"/>
          </p:cNvCxnSpPr>
          <p:nvPr/>
        </p:nvCxnSpPr>
        <p:spPr>
          <a:xfrm rot="16200000" flipH="1">
            <a:off x="4729957" y="3151981"/>
            <a:ext cx="2959100" cy="206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4818856" y="3136107"/>
            <a:ext cx="2970213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5882481" y="3155157"/>
            <a:ext cx="2970213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H="1">
            <a:off x="6335713" y="3148012"/>
            <a:ext cx="2986088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 flipH="1">
            <a:off x="6457156" y="3155157"/>
            <a:ext cx="2986087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627812" y="3140076"/>
            <a:ext cx="2994025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6869906" y="3139282"/>
            <a:ext cx="2994025" cy="333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03788" y="4652963"/>
            <a:ext cx="3471862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03788" y="4522788"/>
            <a:ext cx="346392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895850" y="4321175"/>
            <a:ext cx="3479800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87913" y="4143375"/>
            <a:ext cx="3487737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03788" y="3835400"/>
            <a:ext cx="346392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887913" y="3722688"/>
            <a:ext cx="3479800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895850" y="3608388"/>
            <a:ext cx="3479800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95850" y="3471863"/>
            <a:ext cx="3463925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0" idx="2"/>
          </p:cNvCxnSpPr>
          <p:nvPr/>
        </p:nvCxnSpPr>
        <p:spPr>
          <a:xfrm flipV="1">
            <a:off x="4864100" y="3175000"/>
            <a:ext cx="3459163" cy="476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79975" y="2962275"/>
            <a:ext cx="347980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0" idx="2"/>
          </p:cNvCxnSpPr>
          <p:nvPr/>
        </p:nvCxnSpPr>
        <p:spPr>
          <a:xfrm rot="10800000" flipH="1">
            <a:off x="4856163" y="2824163"/>
            <a:ext cx="3503612" cy="476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87913" y="2693988"/>
            <a:ext cx="3471862" cy="95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879975" y="2241550"/>
            <a:ext cx="347027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4879975" y="2120900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879975" y="1998663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872038" y="1674813"/>
            <a:ext cx="347027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39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Recursion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7707313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Solve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 for each mapping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6900863" y="14827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597775" y="43418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891088" y="32575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145" name="Straight Connector 144"/>
          <p:cNvCxnSpPr>
            <a:stCxn id="0" idx="2"/>
            <a:endCxn id="0" idx="7"/>
          </p:cNvCxnSpPr>
          <p:nvPr/>
        </p:nvCxnSpPr>
        <p:spPr>
          <a:xfrm rot="10800000" flipV="1">
            <a:off x="5200650" y="3187700"/>
            <a:ext cx="1536700" cy="260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0" idx="1"/>
            <a:endCxn id="0" idx="5"/>
          </p:cNvCxnSpPr>
          <p:nvPr/>
        </p:nvCxnSpPr>
        <p:spPr>
          <a:xfrm rot="16200000" flipV="1">
            <a:off x="6785769" y="3251994"/>
            <a:ext cx="1069975" cy="1008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0" idx="0"/>
            <a:endCxn id="0" idx="3"/>
          </p:cNvCxnSpPr>
          <p:nvPr/>
        </p:nvCxnSpPr>
        <p:spPr>
          <a:xfrm rot="5400000" flipH="1" flipV="1">
            <a:off x="6248400" y="2268538"/>
            <a:ext cx="1404938" cy="334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 bwMode="auto">
          <a:xfrm>
            <a:off x="6450013" y="3278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153" name="Freeform 152"/>
          <p:cNvSpPr/>
          <p:nvPr/>
        </p:nvSpPr>
        <p:spPr>
          <a:xfrm>
            <a:off x="6778625" y="1684338"/>
            <a:ext cx="1087438" cy="2655887"/>
          </a:xfrm>
          <a:custGeom>
            <a:avLst/>
            <a:gdLst>
              <a:gd name="connsiteX0" fmla="*/ 0 w 1088572"/>
              <a:gd name="connsiteY0" fmla="*/ 1465943 h 2656114"/>
              <a:gd name="connsiteX1" fmla="*/ 1088572 w 1088572"/>
              <a:gd name="connsiteY1" fmla="*/ 2656114 h 2656114"/>
              <a:gd name="connsiteX2" fmla="*/ 391886 w 1088572"/>
              <a:gd name="connsiteY2" fmla="*/ 0 h 2656114"/>
              <a:gd name="connsiteX3" fmla="*/ 0 w 1088572"/>
              <a:gd name="connsiteY3" fmla="*/ 1465943 h 265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8572" h="2656114">
                <a:moveTo>
                  <a:pt x="0" y="1465943"/>
                </a:moveTo>
                <a:lnTo>
                  <a:pt x="1088572" y="2656114"/>
                </a:lnTo>
                <a:lnTo>
                  <a:pt x="391886" y="0"/>
                </a:lnTo>
                <a:lnTo>
                  <a:pt x="0" y="1465943"/>
                </a:lnTo>
                <a:close/>
              </a:path>
            </a:pathLst>
          </a:custGeom>
          <a:solidFill>
            <a:schemeClr val="accent6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5" name="Oval 154"/>
          <p:cNvSpPr/>
          <p:nvPr/>
        </p:nvSpPr>
        <p:spPr bwMode="auto">
          <a:xfrm>
            <a:off x="505607" y="30046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7" name="Oval 156"/>
          <p:cNvSpPr/>
          <p:nvPr/>
        </p:nvSpPr>
        <p:spPr bwMode="auto">
          <a:xfrm>
            <a:off x="429407" y="24255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Oval 157"/>
          <p:cNvSpPr/>
          <p:nvPr/>
        </p:nvSpPr>
        <p:spPr bwMode="auto">
          <a:xfrm>
            <a:off x="764687" y="369046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9" name="Oval 158"/>
          <p:cNvSpPr/>
          <p:nvPr/>
        </p:nvSpPr>
        <p:spPr bwMode="auto">
          <a:xfrm>
            <a:off x="1145687" y="29741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0" name="Straight Connector 159"/>
          <p:cNvCxnSpPr>
            <a:stCxn id="0" idx="1"/>
            <a:endCxn id="0" idx="7"/>
          </p:cNvCxnSpPr>
          <p:nvPr/>
        </p:nvCxnSpPr>
        <p:spPr>
          <a:xfrm rot="16200000" flipH="1" flipV="1">
            <a:off x="856457" y="2717006"/>
            <a:ext cx="30162" cy="574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0" idx="3"/>
            <a:endCxn id="0" idx="0"/>
          </p:cNvCxnSpPr>
          <p:nvPr/>
        </p:nvCxnSpPr>
        <p:spPr>
          <a:xfrm rot="16200000" flipH="1">
            <a:off x="250032" y="2702719"/>
            <a:ext cx="495300" cy="1095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0" idx="5"/>
            <a:endCxn id="0" idx="0"/>
          </p:cNvCxnSpPr>
          <p:nvPr/>
        </p:nvCxnSpPr>
        <p:spPr>
          <a:xfrm rot="16200000" flipH="1">
            <a:off x="396082" y="3275806"/>
            <a:ext cx="603250" cy="2270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 bwMode="auto">
          <a:xfrm>
            <a:off x="1282847" y="23493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Oval 163"/>
          <p:cNvSpPr/>
          <p:nvPr/>
        </p:nvSpPr>
        <p:spPr bwMode="auto">
          <a:xfrm>
            <a:off x="1755287" y="32027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" name="Oval 164"/>
          <p:cNvSpPr/>
          <p:nvPr/>
        </p:nvSpPr>
        <p:spPr bwMode="auto">
          <a:xfrm>
            <a:off x="1679087" y="256270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6" name="Straight Connector 165"/>
          <p:cNvCxnSpPr>
            <a:stCxn id="0" idx="3"/>
            <a:endCxn id="0" idx="7"/>
          </p:cNvCxnSpPr>
          <p:nvPr/>
        </p:nvCxnSpPr>
        <p:spPr>
          <a:xfrm rot="5400000">
            <a:off x="982663" y="2674938"/>
            <a:ext cx="555625" cy="730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0" idx="2"/>
            <a:endCxn id="0" idx="7"/>
          </p:cNvCxnSpPr>
          <p:nvPr/>
        </p:nvCxnSpPr>
        <p:spPr>
          <a:xfrm rot="10800000" flipV="1">
            <a:off x="1223963" y="2611438"/>
            <a:ext cx="455612" cy="377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0" idx="1"/>
            <a:endCxn id="0" idx="0"/>
          </p:cNvCxnSpPr>
          <p:nvPr/>
        </p:nvCxnSpPr>
        <p:spPr>
          <a:xfrm rot="16200000" flipV="1">
            <a:off x="1358900" y="2808288"/>
            <a:ext cx="242888" cy="5762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 bwMode="auto">
          <a:xfrm>
            <a:off x="581025" y="3033713"/>
            <a:ext cx="652463" cy="27622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f(2)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1282700" y="2751138"/>
            <a:ext cx="749300" cy="2825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g(1)</a:t>
            </a:r>
          </a:p>
        </p:txBody>
      </p:sp>
      <p:sp>
        <p:nvSpPr>
          <p:cNvPr id="171" name="Freeform 170"/>
          <p:cNvSpPr/>
          <p:nvPr/>
        </p:nvSpPr>
        <p:spPr>
          <a:xfrm>
            <a:off x="261938" y="2003425"/>
            <a:ext cx="2046287" cy="2292350"/>
          </a:xfrm>
          <a:custGeom>
            <a:avLst/>
            <a:gdLst>
              <a:gd name="connsiteX0" fmla="*/ 0 w 2046514"/>
              <a:gd name="connsiteY0" fmla="*/ 1088572 h 2293258"/>
              <a:gd name="connsiteX1" fmla="*/ 696686 w 2046514"/>
              <a:gd name="connsiteY1" fmla="*/ 2293258 h 2293258"/>
              <a:gd name="connsiteX2" fmla="*/ 2046514 w 2046514"/>
              <a:gd name="connsiteY2" fmla="*/ 1204686 h 2293258"/>
              <a:gd name="connsiteX3" fmla="*/ 1596571 w 2046514"/>
              <a:gd name="connsiteY3" fmla="*/ 14515 h 2293258"/>
              <a:gd name="connsiteX4" fmla="*/ 29028 w 2046514"/>
              <a:gd name="connsiteY4" fmla="*/ 0 h 2293258"/>
              <a:gd name="connsiteX5" fmla="*/ 0 w 2046514"/>
              <a:gd name="connsiteY5" fmla="*/ 1088572 h 229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6514" h="2293258">
                <a:moveTo>
                  <a:pt x="0" y="1088572"/>
                </a:moveTo>
                <a:lnTo>
                  <a:pt x="696686" y="2293258"/>
                </a:lnTo>
                <a:lnTo>
                  <a:pt x="2046514" y="1204686"/>
                </a:lnTo>
                <a:lnTo>
                  <a:pt x="1596571" y="14515"/>
                </a:lnTo>
                <a:lnTo>
                  <a:pt x="29028" y="0"/>
                </a:lnTo>
                <a:lnTo>
                  <a:pt x="0" y="1088572"/>
                </a:lnTo>
                <a:close/>
              </a:path>
            </a:pathLst>
          </a:custGeom>
          <a:solidFill>
            <a:srgbClr val="3333CC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5195888" y="3192463"/>
            <a:ext cx="2655887" cy="1117600"/>
          </a:xfrm>
          <a:custGeom>
            <a:avLst/>
            <a:gdLst>
              <a:gd name="connsiteX0" fmla="*/ 0 w 2656115"/>
              <a:gd name="connsiteY0" fmla="*/ 275771 h 1117600"/>
              <a:gd name="connsiteX1" fmla="*/ 1596572 w 2656115"/>
              <a:gd name="connsiteY1" fmla="*/ 0 h 1117600"/>
              <a:gd name="connsiteX2" fmla="*/ 2656115 w 2656115"/>
              <a:gd name="connsiteY2" fmla="*/ 1117600 h 1117600"/>
              <a:gd name="connsiteX3" fmla="*/ 0 w 2656115"/>
              <a:gd name="connsiteY3" fmla="*/ 275771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5" h="1117600">
                <a:moveTo>
                  <a:pt x="0" y="275771"/>
                </a:moveTo>
                <a:lnTo>
                  <a:pt x="1596572" y="0"/>
                </a:lnTo>
                <a:lnTo>
                  <a:pt x="2656115" y="1117600"/>
                </a:lnTo>
                <a:lnTo>
                  <a:pt x="0" y="275771"/>
                </a:lnTo>
                <a:close/>
              </a:path>
            </a:pathLst>
          </a:cu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5138738" y="1668463"/>
            <a:ext cx="2001837" cy="1800225"/>
          </a:xfrm>
          <a:custGeom>
            <a:avLst/>
            <a:gdLst>
              <a:gd name="connsiteX0" fmla="*/ 1640114 w 2002972"/>
              <a:gd name="connsiteY0" fmla="*/ 1480457 h 1799771"/>
              <a:gd name="connsiteX1" fmla="*/ 2002972 w 2002972"/>
              <a:gd name="connsiteY1" fmla="*/ 0 h 1799771"/>
              <a:gd name="connsiteX2" fmla="*/ 0 w 2002972"/>
              <a:gd name="connsiteY2" fmla="*/ 1799771 h 1799771"/>
              <a:gd name="connsiteX3" fmla="*/ 1640114 w 2002972"/>
              <a:gd name="connsiteY3" fmla="*/ 1480457 h 179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2972" h="1799771">
                <a:moveTo>
                  <a:pt x="1640114" y="1480457"/>
                </a:moveTo>
                <a:lnTo>
                  <a:pt x="2002972" y="0"/>
                </a:lnTo>
                <a:lnTo>
                  <a:pt x="0" y="1799771"/>
                </a:lnTo>
                <a:lnTo>
                  <a:pt x="1640114" y="1480457"/>
                </a:lnTo>
                <a:close/>
              </a:path>
            </a:pathLst>
          </a:custGeom>
          <a:solidFill>
            <a:schemeClr val="bg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5" name="Straight Connector 124"/>
          <p:cNvCxnSpPr>
            <a:endCxn id="146" idx="0"/>
          </p:cNvCxnSpPr>
          <p:nvPr/>
        </p:nvCxnSpPr>
        <p:spPr>
          <a:xfrm rot="5400000">
            <a:off x="2437607" y="4274344"/>
            <a:ext cx="908050" cy="3698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436" name="Group 125"/>
          <p:cNvGrpSpPr>
            <a:grpSpLocks/>
          </p:cNvGrpSpPr>
          <p:nvPr/>
        </p:nvGrpSpPr>
        <p:grpSpPr bwMode="auto">
          <a:xfrm>
            <a:off x="2363788" y="3246438"/>
            <a:ext cx="1468437" cy="3035300"/>
            <a:chOff x="6428336" y="1489708"/>
            <a:chExt cx="1468485" cy="3036434"/>
          </a:xfrm>
        </p:grpSpPr>
        <p:grpSp>
          <p:nvGrpSpPr>
            <p:cNvPr id="55445" name="Group 211"/>
            <p:cNvGrpSpPr>
              <a:grpSpLocks/>
            </p:cNvGrpSpPr>
            <p:nvPr/>
          </p:nvGrpSpPr>
          <p:grpSpPr bwMode="auto">
            <a:xfrm>
              <a:off x="6730537" y="1489708"/>
              <a:ext cx="1166284" cy="3036434"/>
              <a:chOff x="2826195" y="2708908"/>
              <a:chExt cx="1166284" cy="3036434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514652" y="4207279"/>
                <a:ext cx="2652115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833752" y="4210454"/>
                <a:ext cx="2645763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0" idx="1"/>
              </p:cNvCxnSpPr>
              <p:nvPr/>
            </p:nvCxnSpPr>
            <p:spPr>
              <a:xfrm rot="16200000" flipH="1">
                <a:off x="1893283" y="4203309"/>
                <a:ext cx="2661644" cy="3492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133799" y="4216806"/>
                <a:ext cx="2644176" cy="2540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6200000" flipH="1">
                <a:off x="2587836" y="4210455"/>
                <a:ext cx="2658468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/>
              <p:cNvSpPr/>
              <p:nvPr/>
            </p:nvSpPr>
            <p:spPr bwMode="auto">
              <a:xfrm>
                <a:off x="3195569" y="34126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3900227" y="5502576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>
                <a:off x="3445095" y="465714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>
                <a:off x="2826195" y="436448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 bwMode="auto">
              <a:xfrm>
                <a:off x="3120747" y="532047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>
                <a:off x="3193421" y="2876388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40" name="Straight Connector 139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2337817" y="3893740"/>
                <a:ext cx="2542537" cy="674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Rectangle 140"/>
              <p:cNvSpPr/>
              <p:nvPr/>
            </p:nvSpPr>
            <p:spPr bwMode="auto">
              <a:xfrm>
                <a:off x="2987559" y="2708908"/>
                <a:ext cx="179393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3684494" y="5567476"/>
                <a:ext cx="180981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143" name="Straight Connector 142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2874660" y="4478216"/>
                <a:ext cx="1068787" cy="10080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2337218" y="3494276"/>
                <a:ext cx="1403874" cy="33497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2865317" y="2910595"/>
                <a:ext cx="1089060" cy="2655292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5476" name="Group 209"/>
              <p:cNvGrpSpPr>
                <a:grpSpLocks/>
              </p:cNvGrpSpPr>
              <p:nvPr/>
            </p:nvGrpSpPr>
            <p:grpSpPr bwMode="auto">
              <a:xfrm>
                <a:off x="2830288" y="2894251"/>
                <a:ext cx="1088574" cy="2647684"/>
                <a:chOff x="994983" y="2894251"/>
                <a:chExt cx="3519474" cy="2647684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1036378" y="5540477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026112" y="5362611"/>
                  <a:ext cx="34902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1041512" y="5054521"/>
                  <a:ext cx="3464584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1026112" y="4941767"/>
                  <a:ext cx="3479984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036378" y="4829012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036378" y="4690848"/>
                  <a:ext cx="3464587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1000450" y="4393874"/>
                  <a:ext cx="3464584" cy="6352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1020981" y="4181070"/>
                  <a:ext cx="3479984" cy="1588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 flipH="1">
                  <a:off x="995316" y="4042906"/>
                  <a:ext cx="3505649" cy="4764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>
                  <a:off x="1026112" y="3914270"/>
                  <a:ext cx="3474852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flipV="1">
                  <a:off x="1020981" y="3461664"/>
                  <a:ext cx="3469718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flipV="1">
                  <a:off x="1020981" y="3339380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1020981" y="3218685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010716" y="2894714"/>
                  <a:ext cx="34748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8" name="Rectangle 127"/>
            <p:cNvSpPr/>
            <p:nvPr/>
          </p:nvSpPr>
          <p:spPr bwMode="auto">
            <a:xfrm>
              <a:off x="6428336" y="3269960"/>
              <a:ext cx="177806" cy="17786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cxnSp>
        <p:nvCxnSpPr>
          <p:cNvPr id="217" name="Straight Connector 216"/>
          <p:cNvCxnSpPr>
            <a:stCxn id="146" idx="1"/>
          </p:cNvCxnSpPr>
          <p:nvPr/>
        </p:nvCxnSpPr>
        <p:spPr>
          <a:xfrm flipH="1" flipV="1">
            <a:off x="3090863" y="4021138"/>
            <a:ext cx="704850" cy="2082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0" idx="1"/>
          </p:cNvCxnSpPr>
          <p:nvPr/>
        </p:nvCxnSpPr>
        <p:spPr>
          <a:xfrm rot="16200000" flipH="1">
            <a:off x="2787651" y="3687762"/>
            <a:ext cx="563562" cy="42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Rectangle 224"/>
          <p:cNvSpPr/>
          <p:nvPr/>
        </p:nvSpPr>
        <p:spPr bwMode="auto">
          <a:xfrm>
            <a:off x="2981325" y="4249738"/>
            <a:ext cx="241300" cy="2794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226" name="Rectangular Callout 225"/>
          <p:cNvSpPr/>
          <p:nvPr/>
        </p:nvSpPr>
        <p:spPr>
          <a:xfrm>
            <a:off x="2627313" y="2005013"/>
            <a:ext cx="1958975" cy="498475"/>
          </a:xfrm>
          <a:prstGeom prst="wedgeRectCallout">
            <a:avLst>
              <a:gd name="adj1" fmla="val -20680"/>
              <a:gd name="adj2" fmla="val 374833"/>
            </a:avLst>
          </a:prstGeom>
          <a:solidFill>
            <a:srgbClr val="FFEFB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point for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i="1" dirty="0">
              <a:solidFill>
                <a:schemeClr val="tx1"/>
              </a:solidFill>
            </a:endParaRPr>
          </a:p>
        </p:txBody>
      </p:sp>
      <p:grpSp>
        <p:nvGrpSpPr>
          <p:cNvPr id="55441" name="Group 146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72" name="Rectangle 17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7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/>
      <p:bldP spid="226" grpId="0" animBg="1"/>
      <p:bldP spid="226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Straight Connector 93"/>
          <p:cNvCxnSpPr/>
          <p:nvPr/>
        </p:nvCxnSpPr>
        <p:spPr>
          <a:xfrm rot="16200000" flipH="1">
            <a:off x="5263357" y="3144043"/>
            <a:ext cx="2978150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51625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5583238" y="3148013"/>
            <a:ext cx="2970212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0" idx="1"/>
          </p:cNvCxnSpPr>
          <p:nvPr/>
        </p:nvCxnSpPr>
        <p:spPr>
          <a:xfrm rot="16200000" flipH="1">
            <a:off x="5641181" y="3140869"/>
            <a:ext cx="2989263" cy="349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3876676" y="3148012"/>
            <a:ext cx="3001962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3398838" y="3155950"/>
            <a:ext cx="297815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3576638" y="3148013"/>
            <a:ext cx="2986087" cy="396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H="1">
            <a:off x="3653631" y="3151982"/>
            <a:ext cx="2994025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H="1">
            <a:off x="46037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0" idx="1"/>
          </p:cNvCxnSpPr>
          <p:nvPr/>
        </p:nvCxnSpPr>
        <p:spPr>
          <a:xfrm rot="16200000" flipH="1">
            <a:off x="4729957" y="3151981"/>
            <a:ext cx="2959100" cy="206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4818856" y="3136107"/>
            <a:ext cx="2970213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5882481" y="3155157"/>
            <a:ext cx="2970213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H="1">
            <a:off x="6335713" y="3148012"/>
            <a:ext cx="2986088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 flipH="1">
            <a:off x="6457156" y="3155157"/>
            <a:ext cx="2986087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627812" y="3140076"/>
            <a:ext cx="2994025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6869906" y="3139282"/>
            <a:ext cx="2994025" cy="333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03788" y="4652963"/>
            <a:ext cx="3471862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03788" y="4522788"/>
            <a:ext cx="346392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895850" y="4321175"/>
            <a:ext cx="3479800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87913" y="4143375"/>
            <a:ext cx="3487737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03788" y="3835400"/>
            <a:ext cx="346392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887913" y="3722688"/>
            <a:ext cx="3479800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895850" y="3608388"/>
            <a:ext cx="3479800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95850" y="3471863"/>
            <a:ext cx="3463925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0" idx="2"/>
          </p:cNvCxnSpPr>
          <p:nvPr/>
        </p:nvCxnSpPr>
        <p:spPr>
          <a:xfrm flipV="1">
            <a:off x="4864100" y="3175000"/>
            <a:ext cx="3459163" cy="476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79975" y="2962275"/>
            <a:ext cx="347980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0" idx="2"/>
          </p:cNvCxnSpPr>
          <p:nvPr/>
        </p:nvCxnSpPr>
        <p:spPr>
          <a:xfrm rot="10800000" flipH="1">
            <a:off x="4856163" y="2824163"/>
            <a:ext cx="3503612" cy="476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87913" y="2693988"/>
            <a:ext cx="3471862" cy="95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879975" y="2241550"/>
            <a:ext cx="347027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4879975" y="2120900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879975" y="1998663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872038" y="1674813"/>
            <a:ext cx="347027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41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Recursion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7707313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Solve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 for each mapping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6900863" y="14827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597775" y="43418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891088" y="32575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145" name="Straight Connector 144"/>
          <p:cNvCxnSpPr>
            <a:stCxn id="0" idx="2"/>
            <a:endCxn id="0" idx="7"/>
          </p:cNvCxnSpPr>
          <p:nvPr/>
        </p:nvCxnSpPr>
        <p:spPr>
          <a:xfrm rot="10800000" flipV="1">
            <a:off x="5200650" y="3187700"/>
            <a:ext cx="1536700" cy="260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0" idx="1"/>
            <a:endCxn id="0" idx="5"/>
          </p:cNvCxnSpPr>
          <p:nvPr/>
        </p:nvCxnSpPr>
        <p:spPr>
          <a:xfrm rot="16200000" flipV="1">
            <a:off x="6785769" y="3251994"/>
            <a:ext cx="1069975" cy="1008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0" idx="0"/>
            <a:endCxn id="0" idx="3"/>
          </p:cNvCxnSpPr>
          <p:nvPr/>
        </p:nvCxnSpPr>
        <p:spPr>
          <a:xfrm rot="5400000" flipH="1" flipV="1">
            <a:off x="6248400" y="2268538"/>
            <a:ext cx="1404938" cy="334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 bwMode="auto">
          <a:xfrm>
            <a:off x="6450013" y="3278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153" name="Freeform 152"/>
          <p:cNvSpPr/>
          <p:nvPr/>
        </p:nvSpPr>
        <p:spPr>
          <a:xfrm>
            <a:off x="6778625" y="1684338"/>
            <a:ext cx="1087438" cy="2655887"/>
          </a:xfrm>
          <a:custGeom>
            <a:avLst/>
            <a:gdLst>
              <a:gd name="connsiteX0" fmla="*/ 0 w 1088572"/>
              <a:gd name="connsiteY0" fmla="*/ 1465943 h 2656114"/>
              <a:gd name="connsiteX1" fmla="*/ 1088572 w 1088572"/>
              <a:gd name="connsiteY1" fmla="*/ 2656114 h 2656114"/>
              <a:gd name="connsiteX2" fmla="*/ 391886 w 1088572"/>
              <a:gd name="connsiteY2" fmla="*/ 0 h 2656114"/>
              <a:gd name="connsiteX3" fmla="*/ 0 w 1088572"/>
              <a:gd name="connsiteY3" fmla="*/ 1465943 h 265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8572" h="2656114">
                <a:moveTo>
                  <a:pt x="0" y="1465943"/>
                </a:moveTo>
                <a:lnTo>
                  <a:pt x="1088572" y="2656114"/>
                </a:lnTo>
                <a:lnTo>
                  <a:pt x="391886" y="0"/>
                </a:lnTo>
                <a:lnTo>
                  <a:pt x="0" y="1465943"/>
                </a:lnTo>
                <a:close/>
              </a:path>
            </a:pathLst>
          </a:custGeom>
          <a:solidFill>
            <a:schemeClr val="accent6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5" name="Oval 154"/>
          <p:cNvSpPr/>
          <p:nvPr/>
        </p:nvSpPr>
        <p:spPr bwMode="auto">
          <a:xfrm>
            <a:off x="505607" y="300466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7" name="Oval 156"/>
          <p:cNvSpPr/>
          <p:nvPr/>
        </p:nvSpPr>
        <p:spPr bwMode="auto">
          <a:xfrm>
            <a:off x="429407" y="24255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Oval 157"/>
          <p:cNvSpPr/>
          <p:nvPr/>
        </p:nvSpPr>
        <p:spPr bwMode="auto">
          <a:xfrm>
            <a:off x="764687" y="369046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9" name="Oval 158"/>
          <p:cNvSpPr/>
          <p:nvPr/>
        </p:nvSpPr>
        <p:spPr bwMode="auto">
          <a:xfrm>
            <a:off x="1145687" y="29741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0" name="Straight Connector 159"/>
          <p:cNvCxnSpPr>
            <a:stCxn id="0" idx="1"/>
            <a:endCxn id="0" idx="7"/>
          </p:cNvCxnSpPr>
          <p:nvPr/>
        </p:nvCxnSpPr>
        <p:spPr>
          <a:xfrm rot="16200000" flipH="1" flipV="1">
            <a:off x="856457" y="2717006"/>
            <a:ext cx="30162" cy="574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0" idx="3"/>
            <a:endCxn id="0" idx="0"/>
          </p:cNvCxnSpPr>
          <p:nvPr/>
        </p:nvCxnSpPr>
        <p:spPr>
          <a:xfrm rot="16200000" flipH="1">
            <a:off x="250032" y="2702719"/>
            <a:ext cx="495300" cy="1095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0" idx="5"/>
            <a:endCxn id="0" idx="0"/>
          </p:cNvCxnSpPr>
          <p:nvPr/>
        </p:nvCxnSpPr>
        <p:spPr>
          <a:xfrm rot="16200000" flipH="1">
            <a:off x="396082" y="3275806"/>
            <a:ext cx="603250" cy="2270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 bwMode="auto">
          <a:xfrm>
            <a:off x="1282847" y="234934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Oval 163"/>
          <p:cNvSpPr/>
          <p:nvPr/>
        </p:nvSpPr>
        <p:spPr bwMode="auto">
          <a:xfrm>
            <a:off x="1755287" y="320278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" name="Oval 164"/>
          <p:cNvSpPr/>
          <p:nvPr/>
        </p:nvSpPr>
        <p:spPr bwMode="auto">
          <a:xfrm>
            <a:off x="1679087" y="2562705"/>
            <a:ext cx="92252" cy="98132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6" name="Straight Connector 165"/>
          <p:cNvCxnSpPr>
            <a:stCxn id="0" idx="3"/>
            <a:endCxn id="0" idx="7"/>
          </p:cNvCxnSpPr>
          <p:nvPr/>
        </p:nvCxnSpPr>
        <p:spPr>
          <a:xfrm rot="5400000">
            <a:off x="982663" y="2674938"/>
            <a:ext cx="555625" cy="730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0" idx="2"/>
            <a:endCxn id="0" idx="7"/>
          </p:cNvCxnSpPr>
          <p:nvPr/>
        </p:nvCxnSpPr>
        <p:spPr>
          <a:xfrm rot="10800000" flipV="1">
            <a:off x="1223963" y="2611438"/>
            <a:ext cx="455612" cy="377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0" idx="1"/>
            <a:endCxn id="0" idx="0"/>
          </p:cNvCxnSpPr>
          <p:nvPr/>
        </p:nvCxnSpPr>
        <p:spPr>
          <a:xfrm rot="16200000" flipV="1">
            <a:off x="1358900" y="2808288"/>
            <a:ext cx="242888" cy="5762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 bwMode="auto">
          <a:xfrm>
            <a:off x="581025" y="3033713"/>
            <a:ext cx="652463" cy="27622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f(2)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1282700" y="2751138"/>
            <a:ext cx="749300" cy="28257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g(1)</a:t>
            </a:r>
          </a:p>
        </p:txBody>
      </p:sp>
      <p:sp>
        <p:nvSpPr>
          <p:cNvPr id="171" name="Freeform 170"/>
          <p:cNvSpPr/>
          <p:nvPr/>
        </p:nvSpPr>
        <p:spPr>
          <a:xfrm>
            <a:off x="261938" y="2003425"/>
            <a:ext cx="2046287" cy="2292350"/>
          </a:xfrm>
          <a:custGeom>
            <a:avLst/>
            <a:gdLst>
              <a:gd name="connsiteX0" fmla="*/ 0 w 2046514"/>
              <a:gd name="connsiteY0" fmla="*/ 1088572 h 2293258"/>
              <a:gd name="connsiteX1" fmla="*/ 696686 w 2046514"/>
              <a:gd name="connsiteY1" fmla="*/ 2293258 h 2293258"/>
              <a:gd name="connsiteX2" fmla="*/ 2046514 w 2046514"/>
              <a:gd name="connsiteY2" fmla="*/ 1204686 h 2293258"/>
              <a:gd name="connsiteX3" fmla="*/ 1596571 w 2046514"/>
              <a:gd name="connsiteY3" fmla="*/ 14515 h 2293258"/>
              <a:gd name="connsiteX4" fmla="*/ 29028 w 2046514"/>
              <a:gd name="connsiteY4" fmla="*/ 0 h 2293258"/>
              <a:gd name="connsiteX5" fmla="*/ 0 w 2046514"/>
              <a:gd name="connsiteY5" fmla="*/ 1088572 h 229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6514" h="2293258">
                <a:moveTo>
                  <a:pt x="0" y="1088572"/>
                </a:moveTo>
                <a:lnTo>
                  <a:pt x="696686" y="2293258"/>
                </a:lnTo>
                <a:lnTo>
                  <a:pt x="2046514" y="1204686"/>
                </a:lnTo>
                <a:lnTo>
                  <a:pt x="1596571" y="14515"/>
                </a:lnTo>
                <a:lnTo>
                  <a:pt x="29028" y="0"/>
                </a:lnTo>
                <a:lnTo>
                  <a:pt x="0" y="1088572"/>
                </a:lnTo>
                <a:close/>
              </a:path>
            </a:pathLst>
          </a:custGeom>
          <a:solidFill>
            <a:srgbClr val="3333CC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5195888" y="3192463"/>
            <a:ext cx="2655887" cy="1117600"/>
          </a:xfrm>
          <a:custGeom>
            <a:avLst/>
            <a:gdLst>
              <a:gd name="connsiteX0" fmla="*/ 0 w 2656115"/>
              <a:gd name="connsiteY0" fmla="*/ 275771 h 1117600"/>
              <a:gd name="connsiteX1" fmla="*/ 1596572 w 2656115"/>
              <a:gd name="connsiteY1" fmla="*/ 0 h 1117600"/>
              <a:gd name="connsiteX2" fmla="*/ 2656115 w 2656115"/>
              <a:gd name="connsiteY2" fmla="*/ 1117600 h 1117600"/>
              <a:gd name="connsiteX3" fmla="*/ 0 w 2656115"/>
              <a:gd name="connsiteY3" fmla="*/ 275771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5" h="1117600">
                <a:moveTo>
                  <a:pt x="0" y="275771"/>
                </a:moveTo>
                <a:lnTo>
                  <a:pt x="1596572" y="0"/>
                </a:lnTo>
                <a:lnTo>
                  <a:pt x="2656115" y="1117600"/>
                </a:lnTo>
                <a:lnTo>
                  <a:pt x="0" y="275771"/>
                </a:lnTo>
                <a:close/>
              </a:path>
            </a:pathLst>
          </a:cu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5138738" y="1668463"/>
            <a:ext cx="2001837" cy="1800225"/>
          </a:xfrm>
          <a:custGeom>
            <a:avLst/>
            <a:gdLst>
              <a:gd name="connsiteX0" fmla="*/ 1640114 w 2002972"/>
              <a:gd name="connsiteY0" fmla="*/ 1480457 h 1799771"/>
              <a:gd name="connsiteX1" fmla="*/ 2002972 w 2002972"/>
              <a:gd name="connsiteY1" fmla="*/ 0 h 1799771"/>
              <a:gd name="connsiteX2" fmla="*/ 0 w 2002972"/>
              <a:gd name="connsiteY2" fmla="*/ 1799771 h 1799771"/>
              <a:gd name="connsiteX3" fmla="*/ 1640114 w 2002972"/>
              <a:gd name="connsiteY3" fmla="*/ 1480457 h 179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2972" h="1799771">
                <a:moveTo>
                  <a:pt x="1640114" y="1480457"/>
                </a:moveTo>
                <a:lnTo>
                  <a:pt x="2002972" y="0"/>
                </a:lnTo>
                <a:lnTo>
                  <a:pt x="0" y="1799771"/>
                </a:lnTo>
                <a:lnTo>
                  <a:pt x="1640114" y="1480457"/>
                </a:lnTo>
                <a:close/>
              </a:path>
            </a:pathLst>
          </a:custGeom>
          <a:solidFill>
            <a:schemeClr val="bg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6459" name="Group 125"/>
          <p:cNvGrpSpPr>
            <a:grpSpLocks/>
          </p:cNvGrpSpPr>
          <p:nvPr/>
        </p:nvGrpSpPr>
        <p:grpSpPr bwMode="auto">
          <a:xfrm>
            <a:off x="2363788" y="3246438"/>
            <a:ext cx="1468437" cy="3035300"/>
            <a:chOff x="6428336" y="1489708"/>
            <a:chExt cx="1468485" cy="3036434"/>
          </a:xfrm>
        </p:grpSpPr>
        <p:grpSp>
          <p:nvGrpSpPr>
            <p:cNvPr id="56465" name="Group 211"/>
            <p:cNvGrpSpPr>
              <a:grpSpLocks/>
            </p:cNvGrpSpPr>
            <p:nvPr/>
          </p:nvGrpSpPr>
          <p:grpSpPr bwMode="auto">
            <a:xfrm>
              <a:off x="6730537" y="1489708"/>
              <a:ext cx="1166284" cy="3036434"/>
              <a:chOff x="2826195" y="2708908"/>
              <a:chExt cx="1166284" cy="3036434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514652" y="4207279"/>
                <a:ext cx="2652115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833752" y="4210454"/>
                <a:ext cx="2645763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0" idx="1"/>
              </p:cNvCxnSpPr>
              <p:nvPr/>
            </p:nvCxnSpPr>
            <p:spPr>
              <a:xfrm rot="16200000" flipH="1">
                <a:off x="1893283" y="4203309"/>
                <a:ext cx="2661644" cy="3492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133799" y="4216806"/>
                <a:ext cx="2644176" cy="2540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6200000" flipH="1">
                <a:off x="2587836" y="4210455"/>
                <a:ext cx="2658468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/>
              <p:cNvSpPr/>
              <p:nvPr/>
            </p:nvSpPr>
            <p:spPr bwMode="auto">
              <a:xfrm>
                <a:off x="3195569" y="34126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3900227" y="5502576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>
                <a:off x="3445095" y="465714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>
                <a:off x="2826195" y="436448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 bwMode="auto">
              <a:xfrm>
                <a:off x="3120747" y="532047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>
                <a:off x="3193421" y="2876388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40" name="Straight Connector 139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2337817" y="3893740"/>
                <a:ext cx="2542537" cy="674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Rectangle 140"/>
              <p:cNvSpPr/>
              <p:nvPr/>
            </p:nvSpPr>
            <p:spPr bwMode="auto">
              <a:xfrm>
                <a:off x="2987559" y="2708908"/>
                <a:ext cx="179393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3684494" y="5567476"/>
                <a:ext cx="180981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143" name="Straight Connector 142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2874660" y="4478216"/>
                <a:ext cx="1068787" cy="10080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2337218" y="3494276"/>
                <a:ext cx="1403874" cy="33497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2865317" y="2910595"/>
                <a:ext cx="1089060" cy="2655292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6496" name="Group 209"/>
              <p:cNvGrpSpPr>
                <a:grpSpLocks/>
              </p:cNvGrpSpPr>
              <p:nvPr/>
            </p:nvGrpSpPr>
            <p:grpSpPr bwMode="auto">
              <a:xfrm>
                <a:off x="2830288" y="2894251"/>
                <a:ext cx="1088574" cy="2647684"/>
                <a:chOff x="994983" y="2894251"/>
                <a:chExt cx="3519474" cy="2647684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1036378" y="5540477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026112" y="5362611"/>
                  <a:ext cx="34902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1041512" y="5054521"/>
                  <a:ext cx="3464584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1026112" y="4941767"/>
                  <a:ext cx="3479984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036378" y="4829012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036378" y="4690848"/>
                  <a:ext cx="3464587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1000450" y="4393874"/>
                  <a:ext cx="3464584" cy="6352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1020981" y="4181070"/>
                  <a:ext cx="3479984" cy="1588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 flipH="1">
                  <a:off x="995316" y="4042906"/>
                  <a:ext cx="3505649" cy="4764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>
                  <a:off x="1026112" y="3914270"/>
                  <a:ext cx="3474852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flipV="1">
                  <a:off x="1020981" y="3461664"/>
                  <a:ext cx="3469718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flipV="1">
                  <a:off x="1020981" y="3339380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1020981" y="3218685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010716" y="2894714"/>
                  <a:ext cx="34748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8" name="Rectangle 127"/>
            <p:cNvSpPr/>
            <p:nvPr/>
          </p:nvSpPr>
          <p:spPr bwMode="auto">
            <a:xfrm>
              <a:off x="6428336" y="3269960"/>
              <a:ext cx="177806" cy="17786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sp>
        <p:nvSpPr>
          <p:cNvPr id="173" name="Rectangular Callout 172"/>
          <p:cNvSpPr/>
          <p:nvPr/>
        </p:nvSpPr>
        <p:spPr>
          <a:xfrm>
            <a:off x="2700338" y="4630738"/>
            <a:ext cx="796925" cy="361950"/>
          </a:xfrm>
          <a:prstGeom prst="wedgeRectCallout">
            <a:avLst>
              <a:gd name="adj1" fmla="val -16976"/>
              <a:gd name="adj2" fmla="val 52466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false</a:t>
            </a:r>
            <a:endParaRPr lang="en-US" b="1" i="1" dirty="0">
              <a:solidFill>
                <a:schemeClr val="tx1"/>
              </a:solidFill>
            </a:endParaRPr>
          </a:p>
        </p:txBody>
      </p:sp>
      <p:grpSp>
        <p:nvGrpSpPr>
          <p:cNvPr id="56461" name="Group 123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25" name="Rectangle 124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6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27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Straight Connector 93"/>
          <p:cNvCxnSpPr/>
          <p:nvPr/>
        </p:nvCxnSpPr>
        <p:spPr>
          <a:xfrm rot="16200000" flipH="1">
            <a:off x="5263357" y="3144043"/>
            <a:ext cx="2978150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51625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5583238" y="3148013"/>
            <a:ext cx="2970212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0" idx="1"/>
          </p:cNvCxnSpPr>
          <p:nvPr/>
        </p:nvCxnSpPr>
        <p:spPr>
          <a:xfrm rot="16200000" flipH="1">
            <a:off x="5641181" y="3140869"/>
            <a:ext cx="2989263" cy="349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3876676" y="3148012"/>
            <a:ext cx="3001962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3398838" y="3155950"/>
            <a:ext cx="297815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3576638" y="3148013"/>
            <a:ext cx="2986087" cy="396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H="1">
            <a:off x="3653631" y="3151982"/>
            <a:ext cx="2994025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H="1">
            <a:off x="46037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0" idx="1"/>
          </p:cNvCxnSpPr>
          <p:nvPr/>
        </p:nvCxnSpPr>
        <p:spPr>
          <a:xfrm rot="16200000" flipH="1">
            <a:off x="4729957" y="3151981"/>
            <a:ext cx="2959100" cy="206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4818856" y="3136107"/>
            <a:ext cx="2970213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5882481" y="3155157"/>
            <a:ext cx="2970213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H="1">
            <a:off x="6335713" y="3148012"/>
            <a:ext cx="2986088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 flipH="1">
            <a:off x="6457156" y="3155157"/>
            <a:ext cx="2986087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627812" y="3140076"/>
            <a:ext cx="2994025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6869906" y="3139282"/>
            <a:ext cx="2994025" cy="333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03788" y="4652963"/>
            <a:ext cx="3471862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03788" y="4522788"/>
            <a:ext cx="346392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895850" y="4321175"/>
            <a:ext cx="3479800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87913" y="4143375"/>
            <a:ext cx="3487737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03788" y="3835400"/>
            <a:ext cx="346392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887913" y="3722688"/>
            <a:ext cx="3479800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895850" y="3608388"/>
            <a:ext cx="3479800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95850" y="3471863"/>
            <a:ext cx="3463925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0" idx="2"/>
          </p:cNvCxnSpPr>
          <p:nvPr/>
        </p:nvCxnSpPr>
        <p:spPr>
          <a:xfrm flipV="1">
            <a:off x="4864100" y="3175000"/>
            <a:ext cx="3459163" cy="476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79975" y="2962275"/>
            <a:ext cx="347980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0" idx="2"/>
          </p:cNvCxnSpPr>
          <p:nvPr/>
        </p:nvCxnSpPr>
        <p:spPr>
          <a:xfrm rot="10800000" flipH="1">
            <a:off x="4856163" y="2824163"/>
            <a:ext cx="3503612" cy="476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87913" y="2693988"/>
            <a:ext cx="3471862" cy="95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879975" y="2241550"/>
            <a:ext cx="347027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4879975" y="2120900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879975" y="1998663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872038" y="1674813"/>
            <a:ext cx="347027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438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Recursion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7707313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Solve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 for each mapping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6900863" y="14827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597775" y="43418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891088" y="32575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145" name="Straight Connector 144"/>
          <p:cNvCxnSpPr>
            <a:stCxn id="0" idx="2"/>
            <a:endCxn id="0" idx="7"/>
          </p:cNvCxnSpPr>
          <p:nvPr/>
        </p:nvCxnSpPr>
        <p:spPr>
          <a:xfrm rot="10800000" flipV="1">
            <a:off x="5200650" y="3187700"/>
            <a:ext cx="1536700" cy="260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0" idx="1"/>
            <a:endCxn id="0" idx="5"/>
          </p:cNvCxnSpPr>
          <p:nvPr/>
        </p:nvCxnSpPr>
        <p:spPr>
          <a:xfrm rot="16200000" flipV="1">
            <a:off x="6785769" y="3251994"/>
            <a:ext cx="1069975" cy="1008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0" idx="0"/>
            <a:endCxn id="0" idx="3"/>
          </p:cNvCxnSpPr>
          <p:nvPr/>
        </p:nvCxnSpPr>
        <p:spPr>
          <a:xfrm rot="5400000" flipH="1" flipV="1">
            <a:off x="6248400" y="2268538"/>
            <a:ext cx="1404938" cy="334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 bwMode="auto">
          <a:xfrm>
            <a:off x="6450013" y="3278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153" name="Freeform 152"/>
          <p:cNvSpPr/>
          <p:nvPr/>
        </p:nvSpPr>
        <p:spPr>
          <a:xfrm>
            <a:off x="6778625" y="1684338"/>
            <a:ext cx="1087438" cy="2655887"/>
          </a:xfrm>
          <a:custGeom>
            <a:avLst/>
            <a:gdLst>
              <a:gd name="connsiteX0" fmla="*/ 0 w 1088572"/>
              <a:gd name="connsiteY0" fmla="*/ 1465943 h 2656114"/>
              <a:gd name="connsiteX1" fmla="*/ 1088572 w 1088572"/>
              <a:gd name="connsiteY1" fmla="*/ 2656114 h 2656114"/>
              <a:gd name="connsiteX2" fmla="*/ 391886 w 1088572"/>
              <a:gd name="connsiteY2" fmla="*/ 0 h 2656114"/>
              <a:gd name="connsiteX3" fmla="*/ 0 w 1088572"/>
              <a:gd name="connsiteY3" fmla="*/ 1465943 h 265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8572" h="2656114">
                <a:moveTo>
                  <a:pt x="0" y="1465943"/>
                </a:moveTo>
                <a:lnTo>
                  <a:pt x="1088572" y="2656114"/>
                </a:lnTo>
                <a:lnTo>
                  <a:pt x="391886" y="0"/>
                </a:lnTo>
                <a:lnTo>
                  <a:pt x="0" y="1465943"/>
                </a:lnTo>
                <a:close/>
              </a:path>
            </a:pathLst>
          </a:custGeom>
          <a:solidFill>
            <a:schemeClr val="accent6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5195888" y="3192463"/>
            <a:ext cx="2655887" cy="1117600"/>
          </a:xfrm>
          <a:custGeom>
            <a:avLst/>
            <a:gdLst>
              <a:gd name="connsiteX0" fmla="*/ 0 w 2656115"/>
              <a:gd name="connsiteY0" fmla="*/ 275771 h 1117600"/>
              <a:gd name="connsiteX1" fmla="*/ 1596572 w 2656115"/>
              <a:gd name="connsiteY1" fmla="*/ 0 h 1117600"/>
              <a:gd name="connsiteX2" fmla="*/ 2656115 w 2656115"/>
              <a:gd name="connsiteY2" fmla="*/ 1117600 h 1117600"/>
              <a:gd name="connsiteX3" fmla="*/ 0 w 2656115"/>
              <a:gd name="connsiteY3" fmla="*/ 275771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5" h="1117600">
                <a:moveTo>
                  <a:pt x="0" y="275771"/>
                </a:moveTo>
                <a:lnTo>
                  <a:pt x="1596572" y="0"/>
                </a:lnTo>
                <a:lnTo>
                  <a:pt x="2656115" y="1117600"/>
                </a:lnTo>
                <a:lnTo>
                  <a:pt x="0" y="275771"/>
                </a:lnTo>
                <a:close/>
              </a:path>
            </a:pathLst>
          </a:cu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5138738" y="1668463"/>
            <a:ext cx="2001837" cy="1800225"/>
          </a:xfrm>
          <a:custGeom>
            <a:avLst/>
            <a:gdLst>
              <a:gd name="connsiteX0" fmla="*/ 1640114 w 2002972"/>
              <a:gd name="connsiteY0" fmla="*/ 1480457 h 1799771"/>
              <a:gd name="connsiteX1" fmla="*/ 2002972 w 2002972"/>
              <a:gd name="connsiteY1" fmla="*/ 0 h 1799771"/>
              <a:gd name="connsiteX2" fmla="*/ 0 w 2002972"/>
              <a:gd name="connsiteY2" fmla="*/ 1799771 h 1799771"/>
              <a:gd name="connsiteX3" fmla="*/ 1640114 w 2002972"/>
              <a:gd name="connsiteY3" fmla="*/ 1480457 h 179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2972" h="1799771">
                <a:moveTo>
                  <a:pt x="1640114" y="1480457"/>
                </a:moveTo>
                <a:lnTo>
                  <a:pt x="2002972" y="0"/>
                </a:lnTo>
                <a:lnTo>
                  <a:pt x="0" y="1799771"/>
                </a:lnTo>
                <a:lnTo>
                  <a:pt x="1640114" y="1480457"/>
                </a:lnTo>
                <a:close/>
              </a:path>
            </a:pathLst>
          </a:custGeom>
          <a:solidFill>
            <a:schemeClr val="bg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7453" name="Group 125"/>
          <p:cNvGrpSpPr>
            <a:grpSpLocks/>
          </p:cNvGrpSpPr>
          <p:nvPr/>
        </p:nvGrpSpPr>
        <p:grpSpPr bwMode="auto">
          <a:xfrm>
            <a:off x="2363788" y="3246438"/>
            <a:ext cx="1468437" cy="3035300"/>
            <a:chOff x="6428336" y="1489708"/>
            <a:chExt cx="1468485" cy="3036434"/>
          </a:xfrm>
        </p:grpSpPr>
        <p:grpSp>
          <p:nvGrpSpPr>
            <p:cNvPr id="57557" name="Group 211"/>
            <p:cNvGrpSpPr>
              <a:grpSpLocks/>
            </p:cNvGrpSpPr>
            <p:nvPr/>
          </p:nvGrpSpPr>
          <p:grpSpPr bwMode="auto">
            <a:xfrm>
              <a:off x="6730537" y="1489708"/>
              <a:ext cx="1166284" cy="3036434"/>
              <a:chOff x="2826195" y="2708908"/>
              <a:chExt cx="1166284" cy="3036434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514652" y="4207279"/>
                <a:ext cx="2652115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833752" y="4210454"/>
                <a:ext cx="2645763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0" idx="1"/>
              </p:cNvCxnSpPr>
              <p:nvPr/>
            </p:nvCxnSpPr>
            <p:spPr>
              <a:xfrm rot="16200000" flipH="1">
                <a:off x="1893283" y="4203309"/>
                <a:ext cx="2661644" cy="3492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133799" y="4216806"/>
                <a:ext cx="2644176" cy="2540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6200000" flipH="1">
                <a:off x="2587836" y="4210455"/>
                <a:ext cx="2658468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/>
              <p:cNvSpPr/>
              <p:nvPr/>
            </p:nvSpPr>
            <p:spPr bwMode="auto">
              <a:xfrm>
                <a:off x="3195569" y="34126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3900227" y="5502576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>
                <a:off x="3445095" y="465714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>
                <a:off x="2826195" y="436448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 bwMode="auto">
              <a:xfrm>
                <a:off x="3120747" y="532047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>
                <a:off x="3193421" y="2876388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40" name="Straight Connector 139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2337817" y="3893740"/>
                <a:ext cx="2542537" cy="674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Rectangle 140"/>
              <p:cNvSpPr/>
              <p:nvPr/>
            </p:nvSpPr>
            <p:spPr bwMode="auto">
              <a:xfrm>
                <a:off x="2987559" y="2708908"/>
                <a:ext cx="179393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3684494" y="5567476"/>
                <a:ext cx="180981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143" name="Straight Connector 142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2874660" y="4478216"/>
                <a:ext cx="1068787" cy="10080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2337218" y="3494276"/>
                <a:ext cx="1403874" cy="33497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2865317" y="2910595"/>
                <a:ext cx="1089060" cy="2655292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7588" name="Group 209"/>
              <p:cNvGrpSpPr>
                <a:grpSpLocks/>
              </p:cNvGrpSpPr>
              <p:nvPr/>
            </p:nvGrpSpPr>
            <p:grpSpPr bwMode="auto">
              <a:xfrm>
                <a:off x="2830288" y="2894251"/>
                <a:ext cx="1088574" cy="2647684"/>
                <a:chOff x="994983" y="2894251"/>
                <a:chExt cx="3519474" cy="2647684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1036378" y="5540477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026112" y="5362611"/>
                  <a:ext cx="34902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1041512" y="5054521"/>
                  <a:ext cx="3464584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1026112" y="4941767"/>
                  <a:ext cx="3479984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036378" y="4829012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036378" y="4690848"/>
                  <a:ext cx="3464587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1000450" y="4393874"/>
                  <a:ext cx="3464584" cy="6352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1020981" y="4181070"/>
                  <a:ext cx="3479984" cy="1588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 flipH="1">
                  <a:off x="995316" y="4042906"/>
                  <a:ext cx="3505649" cy="4764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>
                  <a:off x="1026112" y="3914270"/>
                  <a:ext cx="3474852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flipV="1">
                  <a:off x="1020981" y="3461664"/>
                  <a:ext cx="3469718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flipV="1">
                  <a:off x="1020981" y="3339380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1020981" y="3218685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010716" y="2894714"/>
                  <a:ext cx="34748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8" name="Rectangle 127"/>
            <p:cNvSpPr/>
            <p:nvPr/>
          </p:nvSpPr>
          <p:spPr bwMode="auto">
            <a:xfrm>
              <a:off x="6428336" y="3269960"/>
              <a:ext cx="177806" cy="17786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25" name="Group 270"/>
          <p:cNvGrpSpPr>
            <a:grpSpLocks/>
          </p:cNvGrpSpPr>
          <p:nvPr/>
        </p:nvGrpSpPr>
        <p:grpSpPr bwMode="auto">
          <a:xfrm>
            <a:off x="4856163" y="1482725"/>
            <a:ext cx="2343150" cy="2047875"/>
            <a:chOff x="124155" y="1409879"/>
            <a:chExt cx="2343638" cy="2048612"/>
          </a:xfrm>
        </p:grpSpPr>
        <p:cxnSp>
          <p:nvCxnSpPr>
            <p:cNvPr id="272" name="Straight Connector 271"/>
            <p:cNvCxnSpPr/>
            <p:nvPr/>
          </p:nvCxnSpPr>
          <p:spPr>
            <a:xfrm rot="16200000" flipH="1">
              <a:off x="1129910" y="2469918"/>
              <a:ext cx="1781816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H="1">
              <a:off x="1030670" y="2472301"/>
              <a:ext cx="1786581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16200000" flipH="1">
              <a:off x="1448271" y="2472301"/>
              <a:ext cx="1777051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0" idx="1"/>
            </p:cNvCxnSpPr>
            <p:nvPr/>
          </p:nvCxnSpPr>
          <p:spPr>
            <a:xfrm rot="16200000" flipH="1">
              <a:off x="1510195" y="2465950"/>
              <a:ext cx="1788168" cy="3493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rot="16200000" flipH="1">
              <a:off x="-252296" y="2472300"/>
              <a:ext cx="1796108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 rot="16200000" flipH="1">
              <a:off x="-734997" y="2478653"/>
              <a:ext cx="1781816" cy="1587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16200000" flipH="1">
              <a:off x="-555572" y="2469126"/>
              <a:ext cx="1786580" cy="3969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 rot="16200000" flipH="1">
              <a:off x="-476975" y="2474683"/>
              <a:ext cx="1791344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 rot="16200000" flipH="1">
              <a:off x="472548" y="2471507"/>
              <a:ext cx="1786581" cy="2540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 rot="16200000" flipH="1">
              <a:off x="593225" y="2474683"/>
              <a:ext cx="1769111" cy="2064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rot="16200000" flipH="1">
              <a:off x="683730" y="2463567"/>
              <a:ext cx="1777052" cy="3175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3" name="Oval 282"/>
            <p:cNvSpPr/>
            <p:nvPr/>
          </p:nvSpPr>
          <p:spPr bwMode="auto">
            <a:xfrm>
              <a:off x="390384" y="3360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2375541" y="211360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1538377" y="28727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2006167" y="306545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7" name="Oval 286"/>
            <p:cNvSpPr/>
            <p:nvPr/>
          </p:nvSpPr>
          <p:spPr bwMode="auto">
            <a:xfrm>
              <a:off x="602800" y="212686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8" name="Oval 287"/>
            <p:cNvSpPr/>
            <p:nvPr/>
          </p:nvSpPr>
          <p:spPr bwMode="auto">
            <a:xfrm>
              <a:off x="1529341" y="188741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9" name="Oval 288"/>
            <p:cNvSpPr/>
            <p:nvPr/>
          </p:nvSpPr>
          <p:spPr bwMode="auto">
            <a:xfrm>
              <a:off x="124156" y="270692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0" name="Oval 289"/>
            <p:cNvSpPr/>
            <p:nvPr/>
          </p:nvSpPr>
          <p:spPr bwMode="auto">
            <a:xfrm>
              <a:off x="2373393" y="1577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91" name="Straight Connector 290"/>
            <p:cNvCxnSpPr>
              <a:stCxn id="0" idx="2"/>
              <a:endCxn id="0" idx="0"/>
            </p:cNvCxnSpPr>
            <p:nvPr/>
          </p:nvCxnSpPr>
          <p:spPr>
            <a:xfrm rot="10800000" flipV="1">
              <a:off x="436957" y="1625857"/>
              <a:ext cx="1937153" cy="173417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Rectangle 291"/>
            <p:cNvSpPr/>
            <p:nvPr/>
          </p:nvSpPr>
          <p:spPr bwMode="auto">
            <a:xfrm>
              <a:off x="2169281" y="1409879"/>
              <a:ext cx="179424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160675" y="3185343"/>
              <a:ext cx="177837" cy="17627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294" name="Straight Connector 293"/>
            <p:cNvCxnSpPr>
              <a:stCxn id="0" idx="2"/>
              <a:endCxn id="0" idx="7"/>
            </p:cNvCxnSpPr>
            <p:nvPr/>
          </p:nvCxnSpPr>
          <p:spPr>
            <a:xfrm rot="10800000" flipV="1">
              <a:off x="468714" y="3113880"/>
              <a:ext cx="1537020" cy="2604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0" idx="0"/>
              <a:endCxn id="0" idx="3"/>
            </p:cNvCxnSpPr>
            <p:nvPr/>
          </p:nvCxnSpPr>
          <p:spPr>
            <a:xfrm rot="5400000" flipH="1" flipV="1">
              <a:off x="1516575" y="2196000"/>
              <a:ext cx="1405444" cy="335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Rectangle 295"/>
            <p:cNvSpPr/>
            <p:nvPr/>
          </p:nvSpPr>
          <p:spPr bwMode="auto">
            <a:xfrm>
              <a:off x="1718337" y="3204400"/>
              <a:ext cx="177837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297" name="Freeform 296"/>
            <p:cNvSpPr/>
            <p:nvPr/>
          </p:nvSpPr>
          <p:spPr>
            <a:xfrm>
              <a:off x="406789" y="1597271"/>
              <a:ext cx="2002254" cy="1799285"/>
            </a:xfrm>
            <a:custGeom>
              <a:avLst/>
              <a:gdLst>
                <a:gd name="connsiteX0" fmla="*/ 1640114 w 2002972"/>
                <a:gd name="connsiteY0" fmla="*/ 1480457 h 1799771"/>
                <a:gd name="connsiteX1" fmla="*/ 2002972 w 2002972"/>
                <a:gd name="connsiteY1" fmla="*/ 0 h 1799771"/>
                <a:gd name="connsiteX2" fmla="*/ 0 w 2002972"/>
                <a:gd name="connsiteY2" fmla="*/ 1799771 h 1799771"/>
                <a:gd name="connsiteX3" fmla="*/ 1640114 w 2002972"/>
                <a:gd name="connsiteY3" fmla="*/ 1480457 h 179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2972" h="1799771">
                  <a:moveTo>
                    <a:pt x="1640114" y="1480457"/>
                  </a:moveTo>
                  <a:lnTo>
                    <a:pt x="2002972" y="0"/>
                  </a:lnTo>
                  <a:lnTo>
                    <a:pt x="0" y="1799771"/>
                  </a:lnTo>
                  <a:lnTo>
                    <a:pt x="1640114" y="1480457"/>
                  </a:lnTo>
                  <a:close/>
                </a:path>
              </a:pathLst>
            </a:custGeom>
            <a:solidFill>
              <a:schemeClr val="bg2">
                <a:lumMod val="5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98" name="Straight Connector 297"/>
            <p:cNvCxnSpPr/>
            <p:nvPr/>
          </p:nvCxnSpPr>
          <p:spPr>
            <a:xfrm flipV="1">
              <a:off x="128918" y="3102763"/>
              <a:ext cx="2256308" cy="476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>
              <a:off x="140033" y="2888374"/>
              <a:ext cx="2269009" cy="1746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0" idx="2"/>
            </p:cNvCxnSpPr>
            <p:nvPr/>
          </p:nvCxnSpPr>
          <p:spPr>
            <a:xfrm rot="10800000" flipH="1">
              <a:off x="124155" y="2751800"/>
              <a:ext cx="2284888" cy="476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>
              <a:off x="144796" y="2621578"/>
              <a:ext cx="2264246" cy="794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flipV="1">
              <a:off x="140033" y="2168977"/>
              <a:ext cx="2264246" cy="794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flipV="1">
              <a:off x="140033" y="2048284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/>
          </p:nvCxnSpPr>
          <p:spPr>
            <a:xfrm flipV="1">
              <a:off x="140033" y="1926003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>
              <a:off x="133682" y="1602036"/>
              <a:ext cx="2265834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>
              <a:off x="149560" y="3369559"/>
              <a:ext cx="2259482" cy="794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376"/>
          <p:cNvGrpSpPr>
            <a:grpSpLocks/>
          </p:cNvGrpSpPr>
          <p:nvPr/>
        </p:nvGrpSpPr>
        <p:grpSpPr bwMode="auto">
          <a:xfrm>
            <a:off x="4891088" y="3152775"/>
            <a:ext cx="3013075" cy="1477963"/>
            <a:chOff x="5065848" y="5053913"/>
            <a:chExt cx="3012403" cy="1477514"/>
          </a:xfrm>
        </p:grpSpPr>
        <p:grpSp>
          <p:nvGrpSpPr>
            <p:cNvPr id="57461" name="Group 377"/>
            <p:cNvGrpSpPr>
              <a:grpSpLocks/>
            </p:cNvGrpSpPr>
            <p:nvPr/>
          </p:nvGrpSpPr>
          <p:grpSpPr bwMode="auto">
            <a:xfrm>
              <a:off x="5326742" y="5090837"/>
              <a:ext cx="2685143" cy="1147784"/>
              <a:chOff x="4660113" y="5265008"/>
              <a:chExt cx="3511944" cy="1147784"/>
            </a:xfrm>
          </p:grpSpPr>
          <p:cxnSp>
            <p:nvCxnSpPr>
              <p:cNvPr id="404" name="Straight Connector 403"/>
              <p:cNvCxnSpPr/>
              <p:nvPr/>
            </p:nvCxnSpPr>
            <p:spPr>
              <a:xfrm>
                <a:off x="4692539" y="6410413"/>
                <a:ext cx="3479133" cy="158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>
                <a:off x="4684236" y="6232667"/>
                <a:ext cx="3487436" cy="158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>
                <a:off x="4698766" y="5924785"/>
                <a:ext cx="3464603" cy="7935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/>
              <p:nvPr/>
            </p:nvCxnSpPr>
            <p:spPr>
              <a:xfrm flipV="1">
                <a:off x="4684236" y="5812107"/>
                <a:ext cx="3479133" cy="793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>
                <a:off x="4692539" y="5697841"/>
                <a:ext cx="3479133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>
                <a:off x="4692539" y="5561358"/>
                <a:ext cx="3462526" cy="793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 flipV="1">
                <a:off x="4659326" y="5264586"/>
                <a:ext cx="3460450" cy="476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9" name="Oval 378"/>
            <p:cNvSpPr/>
            <p:nvPr/>
          </p:nvSpPr>
          <p:spPr bwMode="auto">
            <a:xfrm>
              <a:off x="5296184" y="534881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0" name="Oval 379"/>
            <p:cNvSpPr/>
            <p:nvPr/>
          </p:nvSpPr>
          <p:spPr bwMode="auto">
            <a:xfrm>
              <a:off x="7985999" y="619200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1" name="Oval 380"/>
            <p:cNvSpPr/>
            <p:nvPr/>
          </p:nvSpPr>
          <p:spPr bwMode="auto">
            <a:xfrm>
              <a:off x="7530867" y="534657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2" name="Oval 381"/>
            <p:cNvSpPr/>
            <p:nvPr/>
          </p:nvSpPr>
          <p:spPr bwMode="auto">
            <a:xfrm>
              <a:off x="6258455" y="558317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3" name="Oval 382"/>
            <p:cNvSpPr/>
            <p:nvPr/>
          </p:nvSpPr>
          <p:spPr bwMode="auto">
            <a:xfrm>
              <a:off x="6911967" y="50539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4" name="Oval 383"/>
            <p:cNvSpPr/>
            <p:nvPr/>
          </p:nvSpPr>
          <p:spPr bwMode="auto">
            <a:xfrm>
              <a:off x="6800895" y="550568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85" name="Straight Connector 384"/>
            <p:cNvCxnSpPr>
              <a:stCxn id="0" idx="1"/>
              <a:endCxn id="0" idx="5"/>
            </p:cNvCxnSpPr>
            <p:nvPr/>
          </p:nvCxnSpPr>
          <p:spPr>
            <a:xfrm rot="16200000" flipV="1">
              <a:off x="6300679" y="4507873"/>
              <a:ext cx="772877" cy="26235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6" name="Rectangle 385"/>
            <p:cNvSpPr/>
            <p:nvPr/>
          </p:nvSpPr>
          <p:spPr bwMode="auto">
            <a:xfrm>
              <a:off x="5065848" y="5172940"/>
              <a:ext cx="177760" cy="176158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387" name="Straight Connector 386"/>
            <p:cNvCxnSpPr>
              <a:stCxn id="0" idx="2"/>
              <a:endCxn id="0" idx="7"/>
            </p:cNvCxnSpPr>
            <p:nvPr/>
          </p:nvCxnSpPr>
          <p:spPr>
            <a:xfrm rot="10800000" flipV="1">
              <a:off x="5375341" y="5103111"/>
              <a:ext cx="1536357" cy="26027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>
              <a:stCxn id="0" idx="1"/>
              <a:endCxn id="0" idx="5"/>
            </p:cNvCxnSpPr>
            <p:nvPr/>
          </p:nvCxnSpPr>
          <p:spPr>
            <a:xfrm rot="16200000" flipV="1">
              <a:off x="6960943" y="5168138"/>
              <a:ext cx="1068062" cy="10078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" name="Rectangle 388"/>
            <p:cNvSpPr/>
            <p:nvPr/>
          </p:nvSpPr>
          <p:spPr bwMode="auto">
            <a:xfrm>
              <a:off x="6624425" y="5193571"/>
              <a:ext cx="177760" cy="17774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390" name="Freeform 389"/>
            <p:cNvSpPr/>
            <p:nvPr/>
          </p:nvSpPr>
          <p:spPr>
            <a:xfrm>
              <a:off x="5370580" y="5109459"/>
              <a:ext cx="2655295" cy="1117260"/>
            </a:xfrm>
            <a:custGeom>
              <a:avLst/>
              <a:gdLst>
                <a:gd name="connsiteX0" fmla="*/ 0 w 2656115"/>
                <a:gd name="connsiteY0" fmla="*/ 275771 h 1117600"/>
                <a:gd name="connsiteX1" fmla="*/ 1596572 w 2656115"/>
                <a:gd name="connsiteY1" fmla="*/ 0 h 1117600"/>
                <a:gd name="connsiteX2" fmla="*/ 2656115 w 2656115"/>
                <a:gd name="connsiteY2" fmla="*/ 1117600 h 1117600"/>
                <a:gd name="connsiteX3" fmla="*/ 0 w 2656115"/>
                <a:gd name="connsiteY3" fmla="*/ 275771 h 111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6115" h="1117600">
                  <a:moveTo>
                    <a:pt x="0" y="275771"/>
                  </a:moveTo>
                  <a:lnTo>
                    <a:pt x="1596572" y="0"/>
                  </a:lnTo>
                  <a:lnTo>
                    <a:pt x="2656115" y="1117600"/>
                  </a:lnTo>
                  <a:lnTo>
                    <a:pt x="0" y="275771"/>
                  </a:lnTo>
                  <a:close/>
                </a:path>
              </a:pathLst>
            </a:custGeom>
            <a:solidFill>
              <a:srgbClr val="FF00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7486" name="Group 390"/>
            <p:cNvGrpSpPr>
              <a:grpSpLocks/>
            </p:cNvGrpSpPr>
            <p:nvPr/>
          </p:nvGrpSpPr>
          <p:grpSpPr bwMode="auto">
            <a:xfrm>
              <a:off x="5319869" y="5109028"/>
              <a:ext cx="2702738" cy="1155814"/>
              <a:chOff x="4942497" y="3436866"/>
              <a:chExt cx="2702738" cy="3002148"/>
            </a:xfrm>
          </p:grpSpPr>
          <p:cxnSp>
            <p:nvCxnSpPr>
              <p:cNvPr id="393" name="Straight Connector 392"/>
              <p:cNvCxnSpPr/>
              <p:nvPr/>
            </p:nvCxnSpPr>
            <p:spPr>
              <a:xfrm rot="16200000" flipH="1">
                <a:off x="5069235" y="4922431"/>
                <a:ext cx="2976208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4967505" y="4925758"/>
                <a:ext cx="2984452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Straight Connector 394"/>
              <p:cNvCxnSpPr/>
              <p:nvPr/>
            </p:nvCxnSpPr>
            <p:spPr>
              <a:xfrm rot="16200000" flipH="1">
                <a:off x="5388407" y="4925758"/>
                <a:ext cx="2967963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Straight Connector 395"/>
              <p:cNvCxnSpPr/>
              <p:nvPr/>
            </p:nvCxnSpPr>
            <p:spPr>
              <a:xfrm rot="16200000" flipH="1">
                <a:off x="5446349" y="4918934"/>
                <a:ext cx="2988575" cy="3491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Straight Connector 396"/>
              <p:cNvCxnSpPr/>
              <p:nvPr/>
            </p:nvCxnSpPr>
            <p:spPr>
              <a:xfrm rot="16200000" flipH="1">
                <a:off x="3680814" y="4926550"/>
                <a:ext cx="3000941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16200000" flipH="1">
                <a:off x="3457974" y="4930676"/>
                <a:ext cx="2992696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16200000" flipH="1">
                <a:off x="4409623" y="4926550"/>
                <a:ext cx="2984452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4535151" y="4930200"/>
                <a:ext cx="2955595" cy="20632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Straight Connector 400"/>
              <p:cNvCxnSpPr/>
              <p:nvPr/>
            </p:nvCxnSpPr>
            <p:spPr>
              <a:xfrm rot="16200000" flipH="1">
                <a:off x="4623403" y="4914340"/>
                <a:ext cx="2967963" cy="3174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/>
              <p:cNvCxnSpPr/>
              <p:nvPr/>
            </p:nvCxnSpPr>
            <p:spPr>
              <a:xfrm rot="16200000" flipH="1">
                <a:off x="5687584" y="4934795"/>
                <a:ext cx="2967963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/>
              <p:cNvCxnSpPr/>
              <p:nvPr/>
            </p:nvCxnSpPr>
            <p:spPr>
              <a:xfrm rot="16200000" flipH="1">
                <a:off x="6141199" y="4926552"/>
                <a:ext cx="2984452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2" name="Rectangle 391"/>
            <p:cNvSpPr/>
            <p:nvPr/>
          </p:nvSpPr>
          <p:spPr bwMode="auto">
            <a:xfrm>
              <a:off x="7690987" y="6177522"/>
              <a:ext cx="349172" cy="35390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411" name="Rectangular Callout 410"/>
          <p:cNvSpPr/>
          <p:nvPr/>
        </p:nvSpPr>
        <p:spPr>
          <a:xfrm>
            <a:off x="2700338" y="4630738"/>
            <a:ext cx="796925" cy="361950"/>
          </a:xfrm>
          <a:prstGeom prst="wedgeRectCallout">
            <a:avLst>
              <a:gd name="adj1" fmla="val -16976"/>
              <a:gd name="adj2" fmla="val 52466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false</a:t>
            </a:r>
            <a:endParaRPr lang="en-US" b="1" i="1" dirty="0">
              <a:solidFill>
                <a:schemeClr val="tx1"/>
              </a:solidFill>
            </a:endParaRPr>
          </a:p>
        </p:txBody>
      </p:sp>
      <p:grpSp>
        <p:nvGrpSpPr>
          <p:cNvPr id="57457" name="Group 179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81" name="Rectangle 180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2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83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79769E-6 L 0.0191 0.2779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13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2948E-6 L -0.50069 -0.010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Recursion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7707313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Solve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 for each mapping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grpSp>
        <p:nvGrpSpPr>
          <p:cNvPr id="10" name="Group 201"/>
          <p:cNvGrpSpPr>
            <a:grpSpLocks/>
          </p:cNvGrpSpPr>
          <p:nvPr/>
        </p:nvGrpSpPr>
        <p:grpSpPr bwMode="auto">
          <a:xfrm>
            <a:off x="4856163" y="1482725"/>
            <a:ext cx="3559175" cy="3243263"/>
            <a:chOff x="4855783" y="1482451"/>
            <a:chExt cx="3559488" cy="3243094"/>
          </a:xfrm>
        </p:grpSpPr>
        <p:cxnSp>
          <p:nvCxnSpPr>
            <p:cNvPr id="94" name="Straight Connector 93"/>
            <p:cNvCxnSpPr/>
            <p:nvPr/>
          </p:nvCxnSpPr>
          <p:spPr>
            <a:xfrm rot="16200000" flipH="1">
              <a:off x="5264014" y="3142888"/>
              <a:ext cx="2977995" cy="2540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162406" y="3147651"/>
              <a:ext cx="2985932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583130" y="3147651"/>
              <a:ext cx="2970057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0" idx="1"/>
            </p:cNvCxnSpPr>
            <p:nvPr/>
          </p:nvCxnSpPr>
          <p:spPr>
            <a:xfrm rot="16200000" flipH="1">
              <a:off x="5641873" y="3141300"/>
              <a:ext cx="2987519" cy="3492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3876420" y="3147650"/>
              <a:ext cx="3001806" cy="2381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3398538" y="3155588"/>
              <a:ext cx="2977995" cy="1587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3576355" y="3147649"/>
              <a:ext cx="2985931" cy="3969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653355" y="3151619"/>
              <a:ext cx="2993869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4604351" y="3146856"/>
              <a:ext cx="2985932" cy="2540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0" idx="1"/>
            </p:cNvCxnSpPr>
            <p:nvPr/>
          </p:nvCxnSpPr>
          <p:spPr>
            <a:xfrm rot="16200000" flipH="1">
              <a:off x="4729773" y="3151619"/>
              <a:ext cx="2958946" cy="2063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H="1">
              <a:off x="4818681" y="3135745"/>
              <a:ext cx="2970058" cy="3175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6200000" flipH="1">
              <a:off x="5883193" y="3155587"/>
              <a:ext cx="2970058" cy="2381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6335672" y="3147650"/>
              <a:ext cx="2985932" cy="2381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6457920" y="3155588"/>
              <a:ext cx="2985931" cy="2381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6627797" y="3139713"/>
              <a:ext cx="2993869" cy="3175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6870707" y="3139713"/>
              <a:ext cx="2993869" cy="3175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4903412" y="4652524"/>
              <a:ext cx="3472167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903412" y="4523943"/>
              <a:ext cx="3464230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895473" y="4320753"/>
              <a:ext cx="3480106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887536" y="4142962"/>
              <a:ext cx="3488044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903412" y="3835003"/>
              <a:ext cx="3464230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4887536" y="3722297"/>
              <a:ext cx="3480106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95473" y="3609590"/>
              <a:ext cx="3480106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895473" y="3471485"/>
              <a:ext cx="3464230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0" idx="2"/>
            </p:cNvCxnSpPr>
            <p:nvPr/>
          </p:nvCxnSpPr>
          <p:spPr>
            <a:xfrm flipV="1">
              <a:off x="4863721" y="3174638"/>
              <a:ext cx="3459467" cy="476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879597" y="2961924"/>
              <a:ext cx="3480106" cy="1587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0" idx="2"/>
            </p:cNvCxnSpPr>
            <p:nvPr/>
          </p:nvCxnSpPr>
          <p:spPr>
            <a:xfrm rot="10800000" flipH="1">
              <a:off x="4855783" y="2823819"/>
              <a:ext cx="3503920" cy="476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887536" y="2695238"/>
              <a:ext cx="3472167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4879597" y="2241236"/>
              <a:ext cx="3472168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4879597" y="2120593"/>
              <a:ext cx="3472168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4879597" y="1998362"/>
              <a:ext cx="3472168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871659" y="1674529"/>
              <a:ext cx="3470580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Oval 1"/>
            <p:cNvSpPr/>
            <p:nvPr/>
          </p:nvSpPr>
          <p:spPr bwMode="auto">
            <a:xfrm>
              <a:off x="5122012" y="343293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7107169" y="2186174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11827" y="427611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6270005" y="294533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7356695" y="34306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6084283" y="366729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737795" y="313802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626723" y="358980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032347" y="40940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366279" y="427783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5334428" y="219943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260969" y="19599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930611" y="265034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8103455" y="38116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6206203" y="46274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855784" y="277949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047963" y="449025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7105021" y="164993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7930129" y="2064254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8323019" y="31258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3" name="Straight Connector 102"/>
            <p:cNvCxnSpPr>
              <a:stCxn id="0" idx="2"/>
              <a:endCxn id="0" idx="0"/>
            </p:cNvCxnSpPr>
            <p:nvPr/>
          </p:nvCxnSpPr>
          <p:spPr>
            <a:xfrm rot="10800000" flipV="1">
              <a:off x="5168548" y="1698340"/>
              <a:ext cx="1936920" cy="1735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0" idx="1"/>
              <a:endCxn id="0" idx="5"/>
            </p:cNvCxnSpPr>
            <p:nvPr/>
          </p:nvCxnSpPr>
          <p:spPr>
            <a:xfrm rot="16200000" flipV="1">
              <a:off x="6125155" y="2591078"/>
              <a:ext cx="774660" cy="26243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0" idx="0"/>
              <a:endCxn id="0" idx="5"/>
            </p:cNvCxnSpPr>
            <p:nvPr/>
          </p:nvCxnSpPr>
          <p:spPr>
            <a:xfrm rot="16200000" flipV="1">
              <a:off x="6249115" y="2667411"/>
              <a:ext cx="2543042" cy="67474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 bwMode="auto">
            <a:xfrm>
              <a:off x="6900663" y="1482451"/>
              <a:ext cx="179403" cy="17779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7597636" y="4341390"/>
              <a:ext cx="179404" cy="17779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4892298" y="3257184"/>
              <a:ext cx="177816" cy="17620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145" name="Straight Connector 144"/>
            <p:cNvCxnSpPr>
              <a:stCxn id="0" idx="2"/>
              <a:endCxn id="0" idx="7"/>
            </p:cNvCxnSpPr>
            <p:nvPr/>
          </p:nvCxnSpPr>
          <p:spPr>
            <a:xfrm rot="10800000" flipV="1">
              <a:off x="5200300" y="3187337"/>
              <a:ext cx="1536835" cy="2603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0" idx="1"/>
              <a:endCxn id="0" idx="5"/>
            </p:cNvCxnSpPr>
            <p:nvPr/>
          </p:nvCxnSpPr>
          <p:spPr>
            <a:xfrm rot="16200000" flipV="1">
              <a:off x="6786428" y="3252350"/>
              <a:ext cx="1068332" cy="100815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0" idx="0"/>
              <a:endCxn id="0" idx="3"/>
            </p:cNvCxnSpPr>
            <p:nvPr/>
          </p:nvCxnSpPr>
          <p:spPr>
            <a:xfrm rot="5400000" flipH="1" flipV="1">
              <a:off x="6248241" y="2268200"/>
              <a:ext cx="1404865" cy="3349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Rectangle 155"/>
            <p:cNvSpPr/>
            <p:nvPr/>
          </p:nvSpPr>
          <p:spPr bwMode="auto">
            <a:xfrm>
              <a:off x="6449773" y="3277820"/>
              <a:ext cx="177816" cy="17779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6778414" y="1684053"/>
              <a:ext cx="1089121" cy="2655749"/>
            </a:xfrm>
            <a:custGeom>
              <a:avLst/>
              <a:gdLst>
                <a:gd name="connsiteX0" fmla="*/ 0 w 1088572"/>
                <a:gd name="connsiteY0" fmla="*/ 1465943 h 2656114"/>
                <a:gd name="connsiteX1" fmla="*/ 1088572 w 1088572"/>
                <a:gd name="connsiteY1" fmla="*/ 2656114 h 2656114"/>
                <a:gd name="connsiteX2" fmla="*/ 391886 w 1088572"/>
                <a:gd name="connsiteY2" fmla="*/ 0 h 2656114"/>
                <a:gd name="connsiteX3" fmla="*/ 0 w 1088572"/>
                <a:gd name="connsiteY3" fmla="*/ 1465943 h 265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2656114">
                  <a:moveTo>
                    <a:pt x="0" y="1465943"/>
                  </a:moveTo>
                  <a:lnTo>
                    <a:pt x="1088572" y="2656114"/>
                  </a:lnTo>
                  <a:lnTo>
                    <a:pt x="391886" y="0"/>
                  </a:lnTo>
                  <a:lnTo>
                    <a:pt x="0" y="1465943"/>
                  </a:lnTo>
                  <a:close/>
                </a:path>
              </a:pathLst>
            </a:custGeom>
            <a:solidFill>
              <a:schemeClr val="accent6">
                <a:lumMod val="75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5195538" y="3193687"/>
              <a:ext cx="2656121" cy="1117542"/>
            </a:xfrm>
            <a:custGeom>
              <a:avLst/>
              <a:gdLst>
                <a:gd name="connsiteX0" fmla="*/ 0 w 2656115"/>
                <a:gd name="connsiteY0" fmla="*/ 275771 h 1117600"/>
                <a:gd name="connsiteX1" fmla="*/ 1596572 w 2656115"/>
                <a:gd name="connsiteY1" fmla="*/ 0 h 1117600"/>
                <a:gd name="connsiteX2" fmla="*/ 2656115 w 2656115"/>
                <a:gd name="connsiteY2" fmla="*/ 1117600 h 1117600"/>
                <a:gd name="connsiteX3" fmla="*/ 0 w 2656115"/>
                <a:gd name="connsiteY3" fmla="*/ 275771 h 111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6115" h="1117600">
                  <a:moveTo>
                    <a:pt x="0" y="275771"/>
                  </a:moveTo>
                  <a:lnTo>
                    <a:pt x="1596572" y="0"/>
                  </a:lnTo>
                  <a:lnTo>
                    <a:pt x="2656115" y="1117600"/>
                  </a:lnTo>
                  <a:lnTo>
                    <a:pt x="0" y="275771"/>
                  </a:lnTo>
                  <a:close/>
                </a:path>
              </a:pathLst>
            </a:custGeom>
            <a:solidFill>
              <a:srgbClr val="FF00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5138383" y="1669766"/>
              <a:ext cx="2002013" cy="1798544"/>
            </a:xfrm>
            <a:custGeom>
              <a:avLst/>
              <a:gdLst>
                <a:gd name="connsiteX0" fmla="*/ 1640114 w 2002972"/>
                <a:gd name="connsiteY0" fmla="*/ 1480457 h 1799771"/>
                <a:gd name="connsiteX1" fmla="*/ 2002972 w 2002972"/>
                <a:gd name="connsiteY1" fmla="*/ 0 h 1799771"/>
                <a:gd name="connsiteX2" fmla="*/ 0 w 2002972"/>
                <a:gd name="connsiteY2" fmla="*/ 1799771 h 1799771"/>
                <a:gd name="connsiteX3" fmla="*/ 1640114 w 2002972"/>
                <a:gd name="connsiteY3" fmla="*/ 1480457 h 179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2972" h="1799771">
                  <a:moveTo>
                    <a:pt x="1640114" y="1480457"/>
                  </a:moveTo>
                  <a:lnTo>
                    <a:pt x="2002972" y="0"/>
                  </a:lnTo>
                  <a:lnTo>
                    <a:pt x="0" y="1799771"/>
                  </a:lnTo>
                  <a:lnTo>
                    <a:pt x="1640114" y="1480457"/>
                  </a:lnTo>
                  <a:close/>
                </a:path>
              </a:pathLst>
            </a:custGeom>
            <a:solidFill>
              <a:schemeClr val="bg2">
                <a:lumMod val="5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8373" name="Group 125"/>
          <p:cNvGrpSpPr>
            <a:grpSpLocks/>
          </p:cNvGrpSpPr>
          <p:nvPr/>
        </p:nvGrpSpPr>
        <p:grpSpPr bwMode="auto">
          <a:xfrm>
            <a:off x="2363788" y="3246438"/>
            <a:ext cx="1468437" cy="3035300"/>
            <a:chOff x="6428336" y="1489708"/>
            <a:chExt cx="1468485" cy="3036434"/>
          </a:xfrm>
        </p:grpSpPr>
        <p:grpSp>
          <p:nvGrpSpPr>
            <p:cNvPr id="58549" name="Group 211"/>
            <p:cNvGrpSpPr>
              <a:grpSpLocks/>
            </p:cNvGrpSpPr>
            <p:nvPr/>
          </p:nvGrpSpPr>
          <p:grpSpPr bwMode="auto">
            <a:xfrm>
              <a:off x="6730537" y="1489708"/>
              <a:ext cx="1166284" cy="3036434"/>
              <a:chOff x="2826195" y="2708908"/>
              <a:chExt cx="1166284" cy="3036434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514652" y="4207279"/>
                <a:ext cx="2652115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833752" y="4210454"/>
                <a:ext cx="2645763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0" idx="1"/>
              </p:cNvCxnSpPr>
              <p:nvPr/>
            </p:nvCxnSpPr>
            <p:spPr>
              <a:xfrm rot="16200000" flipH="1">
                <a:off x="1893283" y="4203309"/>
                <a:ext cx="2661644" cy="3492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133799" y="4216806"/>
                <a:ext cx="2644176" cy="2540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6200000" flipH="1">
                <a:off x="2587836" y="4210455"/>
                <a:ext cx="2658468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/>
              <p:cNvSpPr/>
              <p:nvPr/>
            </p:nvSpPr>
            <p:spPr bwMode="auto">
              <a:xfrm>
                <a:off x="3195569" y="34126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3900227" y="5502576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>
                <a:off x="3445095" y="465714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>
                <a:off x="2826195" y="436448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 bwMode="auto">
              <a:xfrm>
                <a:off x="3120747" y="532047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>
                <a:off x="3193421" y="2876388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40" name="Straight Connector 139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2337817" y="3893740"/>
                <a:ext cx="2542537" cy="674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Rectangle 140"/>
              <p:cNvSpPr/>
              <p:nvPr/>
            </p:nvSpPr>
            <p:spPr bwMode="auto">
              <a:xfrm>
                <a:off x="2987559" y="2708908"/>
                <a:ext cx="179393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3684494" y="5567476"/>
                <a:ext cx="180981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143" name="Straight Connector 142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2874660" y="4478216"/>
                <a:ext cx="1068787" cy="10080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2337218" y="3494276"/>
                <a:ext cx="1403874" cy="33497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2865317" y="2910595"/>
                <a:ext cx="1089060" cy="2655292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8580" name="Group 209"/>
              <p:cNvGrpSpPr>
                <a:grpSpLocks/>
              </p:cNvGrpSpPr>
              <p:nvPr/>
            </p:nvGrpSpPr>
            <p:grpSpPr bwMode="auto">
              <a:xfrm>
                <a:off x="2830288" y="2894251"/>
                <a:ext cx="1088574" cy="2647684"/>
                <a:chOff x="994983" y="2894251"/>
                <a:chExt cx="3519474" cy="2647684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1036378" y="5540477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026112" y="5362611"/>
                  <a:ext cx="34902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1041512" y="5054521"/>
                  <a:ext cx="3464584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1026112" y="4941767"/>
                  <a:ext cx="3479984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036378" y="4829012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036378" y="4690848"/>
                  <a:ext cx="3464587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1000450" y="4393874"/>
                  <a:ext cx="3464584" cy="6352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1020981" y="4181070"/>
                  <a:ext cx="3479984" cy="1588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 flipH="1">
                  <a:off x="995316" y="4042906"/>
                  <a:ext cx="3505649" cy="4764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>
                  <a:off x="1026112" y="3914270"/>
                  <a:ext cx="3474852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flipV="1">
                  <a:off x="1020981" y="3461664"/>
                  <a:ext cx="3469718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flipV="1">
                  <a:off x="1020981" y="3339380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1020981" y="3218685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010716" y="2894714"/>
                  <a:ext cx="34748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8" name="Rectangle 127"/>
            <p:cNvSpPr/>
            <p:nvPr/>
          </p:nvSpPr>
          <p:spPr bwMode="auto">
            <a:xfrm>
              <a:off x="6428336" y="3269960"/>
              <a:ext cx="177806" cy="17786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58374" name="Group 227"/>
          <p:cNvGrpSpPr>
            <a:grpSpLocks/>
          </p:cNvGrpSpPr>
          <p:nvPr/>
        </p:nvGrpSpPr>
        <p:grpSpPr bwMode="auto">
          <a:xfrm>
            <a:off x="269875" y="1395413"/>
            <a:ext cx="2343150" cy="2047875"/>
            <a:chOff x="124155" y="1409879"/>
            <a:chExt cx="2343638" cy="2048612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1129910" y="2469919"/>
              <a:ext cx="1781816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6200000" flipH="1">
              <a:off x="1030671" y="2472300"/>
              <a:ext cx="1786580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16200000" flipH="1">
              <a:off x="1448271" y="2472300"/>
              <a:ext cx="1777052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0" idx="1"/>
            </p:cNvCxnSpPr>
            <p:nvPr/>
          </p:nvCxnSpPr>
          <p:spPr>
            <a:xfrm rot="16200000" flipH="1">
              <a:off x="1510196" y="2465949"/>
              <a:ext cx="1788168" cy="3493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16200000" flipH="1">
              <a:off x="-252297" y="2472301"/>
              <a:ext cx="1796109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16200000" flipH="1">
              <a:off x="-734996" y="2478652"/>
              <a:ext cx="1781816" cy="1587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16200000" flipH="1">
              <a:off x="-555572" y="2469125"/>
              <a:ext cx="1786581" cy="3969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16200000" flipH="1">
              <a:off x="-476974" y="2474682"/>
              <a:ext cx="1791344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472548" y="2471507"/>
              <a:ext cx="1786580" cy="2540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593225" y="2474683"/>
              <a:ext cx="1769111" cy="2064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683731" y="2463566"/>
              <a:ext cx="1777051" cy="3175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Oval 196"/>
            <p:cNvSpPr/>
            <p:nvPr/>
          </p:nvSpPr>
          <p:spPr bwMode="auto">
            <a:xfrm>
              <a:off x="390384" y="3360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2375541" y="211360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1538377" y="28727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2006167" y="306545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602800" y="212686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1529341" y="188741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8" name="Oval 207"/>
            <p:cNvSpPr/>
            <p:nvPr/>
          </p:nvSpPr>
          <p:spPr bwMode="auto">
            <a:xfrm>
              <a:off x="124156" y="270692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2373393" y="1577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16" name="Straight Connector 215"/>
            <p:cNvCxnSpPr>
              <a:stCxn id="0" idx="2"/>
              <a:endCxn id="0" idx="0"/>
            </p:cNvCxnSpPr>
            <p:nvPr/>
          </p:nvCxnSpPr>
          <p:spPr>
            <a:xfrm rot="10800000" flipV="1">
              <a:off x="436958" y="1625857"/>
              <a:ext cx="1937153" cy="173417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 bwMode="auto">
            <a:xfrm>
              <a:off x="2169281" y="1409879"/>
              <a:ext cx="179425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160676" y="3185343"/>
              <a:ext cx="177837" cy="17627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219" name="Straight Connector 218"/>
            <p:cNvCxnSpPr>
              <a:stCxn id="0" idx="2"/>
              <a:endCxn id="0" idx="7"/>
            </p:cNvCxnSpPr>
            <p:nvPr/>
          </p:nvCxnSpPr>
          <p:spPr>
            <a:xfrm rot="10800000" flipV="1">
              <a:off x="468715" y="3113879"/>
              <a:ext cx="1537020" cy="2604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>
              <a:stCxn id="0" idx="0"/>
              <a:endCxn id="0" idx="3"/>
            </p:cNvCxnSpPr>
            <p:nvPr/>
          </p:nvCxnSpPr>
          <p:spPr>
            <a:xfrm rot="5400000" flipH="1" flipV="1">
              <a:off x="1516576" y="2195999"/>
              <a:ext cx="1405443" cy="3350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Rectangle 220"/>
            <p:cNvSpPr/>
            <p:nvPr/>
          </p:nvSpPr>
          <p:spPr bwMode="auto">
            <a:xfrm>
              <a:off x="1718337" y="3204400"/>
              <a:ext cx="177837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406789" y="1597271"/>
              <a:ext cx="2002255" cy="1799284"/>
            </a:xfrm>
            <a:custGeom>
              <a:avLst/>
              <a:gdLst>
                <a:gd name="connsiteX0" fmla="*/ 1640114 w 2002972"/>
                <a:gd name="connsiteY0" fmla="*/ 1480457 h 1799771"/>
                <a:gd name="connsiteX1" fmla="*/ 2002972 w 2002972"/>
                <a:gd name="connsiteY1" fmla="*/ 0 h 1799771"/>
                <a:gd name="connsiteX2" fmla="*/ 0 w 2002972"/>
                <a:gd name="connsiteY2" fmla="*/ 1799771 h 1799771"/>
                <a:gd name="connsiteX3" fmla="*/ 1640114 w 2002972"/>
                <a:gd name="connsiteY3" fmla="*/ 1480457 h 179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2972" h="1799771">
                  <a:moveTo>
                    <a:pt x="1640114" y="1480457"/>
                  </a:moveTo>
                  <a:lnTo>
                    <a:pt x="2002972" y="0"/>
                  </a:lnTo>
                  <a:lnTo>
                    <a:pt x="0" y="1799771"/>
                  </a:lnTo>
                  <a:lnTo>
                    <a:pt x="1640114" y="1480457"/>
                  </a:lnTo>
                  <a:close/>
                </a:path>
              </a:pathLst>
            </a:custGeom>
            <a:solidFill>
              <a:schemeClr val="bg2">
                <a:lumMod val="5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87" name="Straight Connector 186"/>
            <p:cNvCxnSpPr/>
            <p:nvPr/>
          </p:nvCxnSpPr>
          <p:spPr>
            <a:xfrm flipV="1">
              <a:off x="128919" y="3102763"/>
              <a:ext cx="2256307" cy="476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140033" y="2888373"/>
              <a:ext cx="2269010" cy="1746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0" idx="2"/>
            </p:cNvCxnSpPr>
            <p:nvPr/>
          </p:nvCxnSpPr>
          <p:spPr>
            <a:xfrm rot="10800000" flipH="1">
              <a:off x="124155" y="2751799"/>
              <a:ext cx="2284889" cy="476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144797" y="2621577"/>
              <a:ext cx="2264246" cy="794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V="1">
              <a:off x="140033" y="2168977"/>
              <a:ext cx="2264246" cy="794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V="1">
              <a:off x="140033" y="2048284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140033" y="1926002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133682" y="1602035"/>
              <a:ext cx="2265835" cy="158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149560" y="3369559"/>
              <a:ext cx="2259483" cy="794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375" name="Group 269"/>
          <p:cNvGrpSpPr>
            <a:grpSpLocks/>
          </p:cNvGrpSpPr>
          <p:nvPr/>
        </p:nvGrpSpPr>
        <p:grpSpPr bwMode="auto">
          <a:xfrm>
            <a:off x="5065713" y="5054600"/>
            <a:ext cx="3013075" cy="1476375"/>
            <a:chOff x="5065848" y="5053913"/>
            <a:chExt cx="3012403" cy="1477514"/>
          </a:xfrm>
        </p:grpSpPr>
        <p:grpSp>
          <p:nvGrpSpPr>
            <p:cNvPr id="58453" name="Group 267"/>
            <p:cNvGrpSpPr>
              <a:grpSpLocks/>
            </p:cNvGrpSpPr>
            <p:nvPr/>
          </p:nvGrpSpPr>
          <p:grpSpPr bwMode="auto">
            <a:xfrm>
              <a:off x="5326743" y="5090837"/>
              <a:ext cx="2685143" cy="1147784"/>
              <a:chOff x="4660113" y="5265008"/>
              <a:chExt cx="3511944" cy="1147784"/>
            </a:xfrm>
          </p:grpSpPr>
          <p:cxnSp>
            <p:nvCxnSpPr>
              <p:cNvPr id="232" name="Straight Connector 231"/>
              <p:cNvCxnSpPr/>
              <p:nvPr/>
            </p:nvCxnSpPr>
            <p:spPr>
              <a:xfrm>
                <a:off x="4692538" y="6411684"/>
                <a:ext cx="3479133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>
                <a:off x="4684235" y="6233747"/>
                <a:ext cx="3487436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>
                <a:off x="4698765" y="5925534"/>
                <a:ext cx="3464603" cy="794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flipV="1">
                <a:off x="4684235" y="5812734"/>
                <a:ext cx="3479133" cy="794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4692538" y="5698346"/>
                <a:ext cx="3479133" cy="1589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4692538" y="5561716"/>
                <a:ext cx="3462526" cy="794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4659325" y="5264625"/>
                <a:ext cx="3460450" cy="476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9" name="Oval 238"/>
            <p:cNvSpPr/>
            <p:nvPr/>
          </p:nvSpPr>
          <p:spPr bwMode="auto">
            <a:xfrm>
              <a:off x="5296184" y="534881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0" name="Oval 239"/>
            <p:cNvSpPr/>
            <p:nvPr/>
          </p:nvSpPr>
          <p:spPr bwMode="auto">
            <a:xfrm>
              <a:off x="7985999" y="619200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7530867" y="534657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6258455" y="558317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6911967" y="50539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6800895" y="550568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9" name="Straight Connector 248"/>
            <p:cNvCxnSpPr>
              <a:stCxn id="0" idx="1"/>
              <a:endCxn id="0" idx="5"/>
            </p:cNvCxnSpPr>
            <p:nvPr/>
          </p:nvCxnSpPr>
          <p:spPr>
            <a:xfrm rot="16200000" flipV="1">
              <a:off x="6300262" y="4507108"/>
              <a:ext cx="773709" cy="26235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Rectangle 249"/>
            <p:cNvSpPr/>
            <p:nvPr/>
          </p:nvSpPr>
          <p:spPr bwMode="auto">
            <a:xfrm>
              <a:off x="5065848" y="5173068"/>
              <a:ext cx="177760" cy="176348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251" name="Straight Connector 250"/>
            <p:cNvCxnSpPr>
              <a:stCxn id="0" idx="2"/>
              <a:endCxn id="0" idx="7"/>
            </p:cNvCxnSpPr>
            <p:nvPr/>
          </p:nvCxnSpPr>
          <p:spPr>
            <a:xfrm rot="10800000" flipV="1">
              <a:off x="5375341" y="5103164"/>
              <a:ext cx="1536357" cy="2605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0" idx="1"/>
              <a:endCxn id="0" idx="5"/>
            </p:cNvCxnSpPr>
            <p:nvPr/>
          </p:nvCxnSpPr>
          <p:spPr>
            <a:xfrm rot="16200000" flipV="1">
              <a:off x="6961164" y="5168008"/>
              <a:ext cx="1067623" cy="10078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Rectangle 252"/>
            <p:cNvSpPr/>
            <p:nvPr/>
          </p:nvSpPr>
          <p:spPr bwMode="auto">
            <a:xfrm>
              <a:off x="6624425" y="5193721"/>
              <a:ext cx="177760" cy="17793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5370580" y="5109519"/>
              <a:ext cx="2655295" cy="1116873"/>
            </a:xfrm>
            <a:custGeom>
              <a:avLst/>
              <a:gdLst>
                <a:gd name="connsiteX0" fmla="*/ 0 w 2656115"/>
                <a:gd name="connsiteY0" fmla="*/ 275771 h 1117600"/>
                <a:gd name="connsiteX1" fmla="*/ 1596572 w 2656115"/>
                <a:gd name="connsiteY1" fmla="*/ 0 h 1117600"/>
                <a:gd name="connsiteX2" fmla="*/ 2656115 w 2656115"/>
                <a:gd name="connsiteY2" fmla="*/ 1117600 h 1117600"/>
                <a:gd name="connsiteX3" fmla="*/ 0 w 2656115"/>
                <a:gd name="connsiteY3" fmla="*/ 275771 h 111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6115" h="1117600">
                  <a:moveTo>
                    <a:pt x="0" y="275771"/>
                  </a:moveTo>
                  <a:lnTo>
                    <a:pt x="1596572" y="0"/>
                  </a:lnTo>
                  <a:lnTo>
                    <a:pt x="2656115" y="1117600"/>
                  </a:lnTo>
                  <a:lnTo>
                    <a:pt x="0" y="275771"/>
                  </a:lnTo>
                  <a:close/>
                </a:path>
              </a:pathLst>
            </a:custGeom>
            <a:solidFill>
              <a:srgbClr val="FF00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8478" name="Group 266"/>
            <p:cNvGrpSpPr>
              <a:grpSpLocks/>
            </p:cNvGrpSpPr>
            <p:nvPr/>
          </p:nvGrpSpPr>
          <p:grpSpPr bwMode="auto">
            <a:xfrm>
              <a:off x="5319869" y="5109029"/>
              <a:ext cx="2702738" cy="1155814"/>
              <a:chOff x="4942497" y="3436866"/>
              <a:chExt cx="2702738" cy="3002148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 rot="16200000" flipH="1">
                <a:off x="5069699" y="4922128"/>
                <a:ext cx="2975280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4967964" y="4925460"/>
                <a:ext cx="2983533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16200000" flipH="1">
                <a:off x="5388875" y="4925460"/>
                <a:ext cx="2967027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rot="16200000" flipH="1">
                <a:off x="5446806" y="4918633"/>
                <a:ext cx="2987661" cy="3491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rot="16200000" flipH="1">
                <a:off x="3681265" y="4926252"/>
                <a:ext cx="3000040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16200000" flipH="1">
                <a:off x="3458429" y="4930382"/>
                <a:ext cx="2991787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4410082" y="4926252"/>
                <a:ext cx="2983533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16200000" flipH="1">
                <a:off x="4535625" y="4929904"/>
                <a:ext cx="2954649" cy="20632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16200000" flipH="1">
                <a:off x="4623871" y="4914032"/>
                <a:ext cx="2967027" cy="3174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16200000" flipH="1">
                <a:off x="5688052" y="4934505"/>
                <a:ext cx="2967027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16200000" flipH="1">
                <a:off x="6141658" y="4926254"/>
                <a:ext cx="2983533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9" name="Rectangle 268"/>
            <p:cNvSpPr/>
            <p:nvPr/>
          </p:nvSpPr>
          <p:spPr bwMode="auto">
            <a:xfrm>
              <a:off x="7690987" y="6177142"/>
              <a:ext cx="349172" cy="35428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30" name="Group 290"/>
          <p:cNvGrpSpPr>
            <a:grpSpLocks/>
          </p:cNvGrpSpPr>
          <p:nvPr/>
        </p:nvGrpSpPr>
        <p:grpSpPr bwMode="auto">
          <a:xfrm>
            <a:off x="4702175" y="1639888"/>
            <a:ext cx="3976688" cy="3076575"/>
            <a:chOff x="348343" y="1828800"/>
            <a:chExt cx="3976914" cy="3077029"/>
          </a:xfrm>
        </p:grpSpPr>
        <p:sp>
          <p:nvSpPr>
            <p:cNvPr id="203" name="Oval 202"/>
            <p:cNvSpPr/>
            <p:nvPr/>
          </p:nvSpPr>
          <p:spPr bwMode="auto">
            <a:xfrm>
              <a:off x="1837293" y="32281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1380093" y="373110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7" name="Oval 206"/>
            <p:cNvSpPr/>
            <p:nvPr/>
          </p:nvSpPr>
          <p:spPr bwMode="auto">
            <a:xfrm>
              <a:off x="1486773" y="272526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2523093" y="310626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3" name="Straight Connector 222"/>
            <p:cNvCxnSpPr>
              <a:stCxn id="0" idx="5"/>
              <a:endCxn id="0" idx="1"/>
            </p:cNvCxnSpPr>
            <p:nvPr/>
          </p:nvCxnSpPr>
          <p:spPr>
            <a:xfrm rot="16200000" flipH="1">
              <a:off x="1491388" y="2883068"/>
              <a:ext cx="433452" cy="2841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0" idx="3"/>
              <a:endCxn id="0" idx="7"/>
            </p:cNvCxnSpPr>
            <p:nvPr/>
          </p:nvCxnSpPr>
          <p:spPr>
            <a:xfrm rot="5400000">
              <a:off x="1437410" y="3332403"/>
              <a:ext cx="433451" cy="3921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0" idx="2"/>
              <a:endCxn id="0" idx="7"/>
            </p:cNvCxnSpPr>
            <p:nvPr/>
          </p:nvCxnSpPr>
          <p:spPr>
            <a:xfrm rot="10800000" flipV="1">
              <a:off x="1915295" y="3154558"/>
              <a:ext cx="608047" cy="8732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Rectangle 227"/>
            <p:cNvSpPr/>
            <p:nvPr/>
          </p:nvSpPr>
          <p:spPr bwMode="auto">
            <a:xfrm>
              <a:off x="1102449" y="3075171"/>
              <a:ext cx="784270" cy="30643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d(5)</a:t>
              </a:r>
            </a:p>
          </p:txBody>
        </p:sp>
        <p:sp>
          <p:nvSpPr>
            <p:cNvPr id="229" name="Oval 228"/>
            <p:cNvSpPr/>
            <p:nvPr/>
          </p:nvSpPr>
          <p:spPr bwMode="auto">
            <a:xfrm>
              <a:off x="1822053" y="42035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557133" y="36853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877173" y="44473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5" name="Straight Connector 244"/>
            <p:cNvCxnSpPr>
              <a:stCxn id="0" idx="0"/>
              <a:endCxn id="0" idx="6"/>
            </p:cNvCxnSpPr>
            <p:nvPr/>
          </p:nvCxnSpPr>
          <p:spPr>
            <a:xfrm rot="16200000" flipV="1">
              <a:off x="1458049" y="3794433"/>
              <a:ext cx="423926" cy="3953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0" idx="1"/>
              <a:endCxn id="0" idx="6"/>
            </p:cNvCxnSpPr>
            <p:nvPr/>
          </p:nvCxnSpPr>
          <p:spPr>
            <a:xfrm rot="16200000" flipV="1">
              <a:off x="1015924" y="3368142"/>
              <a:ext cx="11114" cy="7429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0" idx="3"/>
              <a:endCxn id="0" idx="0"/>
            </p:cNvCxnSpPr>
            <p:nvPr/>
          </p:nvCxnSpPr>
          <p:spPr>
            <a:xfrm rot="5400000">
              <a:off x="842054" y="3896051"/>
              <a:ext cx="631918" cy="46992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Rectangle 247"/>
            <p:cNvSpPr/>
            <p:nvPr/>
          </p:nvSpPr>
          <p:spPr bwMode="auto">
            <a:xfrm>
              <a:off x="624584" y="3756309"/>
              <a:ext cx="838248" cy="29373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e(1)</a:t>
              </a: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446893" y="25271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2782173" y="379206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3163173" y="30757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70" name="Straight Connector 269"/>
            <p:cNvCxnSpPr>
              <a:stCxn id="0" idx="1"/>
              <a:endCxn id="0" idx="7"/>
            </p:cNvCxnSpPr>
            <p:nvPr/>
          </p:nvCxnSpPr>
          <p:spPr>
            <a:xfrm rot="16200000" flipH="1" flipV="1">
              <a:off x="2873404" y="2817191"/>
              <a:ext cx="31755" cy="5762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0" idx="3"/>
              <a:endCxn id="0" idx="0"/>
            </p:cNvCxnSpPr>
            <p:nvPr/>
          </p:nvCxnSpPr>
          <p:spPr>
            <a:xfrm rot="16200000" flipH="1">
              <a:off x="2266924" y="2804467"/>
              <a:ext cx="495373" cy="10954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0" idx="5"/>
              <a:endCxn id="0" idx="0"/>
            </p:cNvCxnSpPr>
            <p:nvPr/>
          </p:nvCxnSpPr>
          <p:spPr>
            <a:xfrm rot="16200000" flipH="1">
              <a:off x="2412977" y="3377645"/>
              <a:ext cx="603339" cy="2270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Oval 272"/>
            <p:cNvSpPr/>
            <p:nvPr/>
          </p:nvSpPr>
          <p:spPr bwMode="auto">
            <a:xfrm>
              <a:off x="3300333" y="24509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3772773" y="33043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3696573" y="266430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76" name="Straight Connector 275"/>
            <p:cNvCxnSpPr>
              <a:stCxn id="0" idx="3"/>
              <a:endCxn id="0" idx="7"/>
            </p:cNvCxnSpPr>
            <p:nvPr/>
          </p:nvCxnSpPr>
          <p:spPr>
            <a:xfrm rot="5400000">
              <a:off x="3001182" y="2776680"/>
              <a:ext cx="554120" cy="714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0" idx="2"/>
              <a:endCxn id="0" idx="7"/>
            </p:cNvCxnSpPr>
            <p:nvPr/>
          </p:nvCxnSpPr>
          <p:spPr>
            <a:xfrm rot="10800000" flipV="1">
              <a:off x="3242520" y="2713167"/>
              <a:ext cx="454051" cy="3762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0" idx="1"/>
              <a:endCxn id="0" idx="0"/>
            </p:cNvCxnSpPr>
            <p:nvPr/>
          </p:nvCxnSpPr>
          <p:spPr>
            <a:xfrm rot="16200000" flipV="1">
              <a:off x="3376660" y="2907691"/>
              <a:ext cx="242924" cy="5778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Rectangle 278"/>
            <p:cNvSpPr/>
            <p:nvPr/>
          </p:nvSpPr>
          <p:spPr bwMode="auto">
            <a:xfrm>
              <a:off x="2597959" y="3135505"/>
              <a:ext cx="652499" cy="274679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f(2)</a:t>
              </a: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3301261" y="2852888"/>
              <a:ext cx="747755" cy="28261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g(1)</a:t>
              </a: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1578213" y="20851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Oval 281"/>
            <p:cNvSpPr/>
            <p:nvPr/>
          </p:nvSpPr>
          <p:spPr bwMode="auto">
            <a:xfrm>
              <a:off x="938133" y="26185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1227693" y="226806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84" name="Straight Connector 283"/>
            <p:cNvCxnSpPr>
              <a:stCxn id="0" idx="3"/>
              <a:endCxn id="0" idx="1"/>
            </p:cNvCxnSpPr>
            <p:nvPr/>
          </p:nvCxnSpPr>
          <p:spPr>
            <a:xfrm rot="5400000">
              <a:off x="1260388" y="2409121"/>
              <a:ext cx="571584" cy="904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0" idx="5"/>
              <a:endCxn id="0" idx="0"/>
            </p:cNvCxnSpPr>
            <p:nvPr/>
          </p:nvCxnSpPr>
          <p:spPr>
            <a:xfrm rot="16200000" flipH="1">
              <a:off x="1231820" y="2425004"/>
              <a:ext cx="374705" cy="2270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0" idx="6"/>
              <a:endCxn id="0" idx="7"/>
            </p:cNvCxnSpPr>
            <p:nvPr/>
          </p:nvCxnSpPr>
          <p:spPr>
            <a:xfrm>
              <a:off x="1031007" y="2667124"/>
              <a:ext cx="535018" cy="730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" name="Rectangle 286"/>
            <p:cNvSpPr/>
            <p:nvPr/>
          </p:nvSpPr>
          <p:spPr bwMode="auto">
            <a:xfrm>
              <a:off x="1507284" y="2509937"/>
              <a:ext cx="728704" cy="32072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h(1)</a:t>
              </a:r>
            </a:p>
          </p:txBody>
        </p:sp>
        <p:sp>
          <p:nvSpPr>
            <p:cNvPr id="288" name="Freeform 287"/>
            <p:cNvSpPr/>
            <p:nvPr/>
          </p:nvSpPr>
          <p:spPr>
            <a:xfrm>
              <a:off x="2278853" y="2105066"/>
              <a:ext cx="2046404" cy="2292688"/>
            </a:xfrm>
            <a:custGeom>
              <a:avLst/>
              <a:gdLst>
                <a:gd name="connsiteX0" fmla="*/ 0 w 2046514"/>
                <a:gd name="connsiteY0" fmla="*/ 1088572 h 2293258"/>
                <a:gd name="connsiteX1" fmla="*/ 696686 w 2046514"/>
                <a:gd name="connsiteY1" fmla="*/ 2293258 h 2293258"/>
                <a:gd name="connsiteX2" fmla="*/ 2046514 w 2046514"/>
                <a:gd name="connsiteY2" fmla="*/ 1204686 h 2293258"/>
                <a:gd name="connsiteX3" fmla="*/ 1596571 w 2046514"/>
                <a:gd name="connsiteY3" fmla="*/ 14515 h 2293258"/>
                <a:gd name="connsiteX4" fmla="*/ 29028 w 2046514"/>
                <a:gd name="connsiteY4" fmla="*/ 0 h 2293258"/>
                <a:gd name="connsiteX5" fmla="*/ 0 w 2046514"/>
                <a:gd name="connsiteY5" fmla="*/ 1088572 h 2293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46514" h="2293258">
                  <a:moveTo>
                    <a:pt x="0" y="1088572"/>
                  </a:moveTo>
                  <a:lnTo>
                    <a:pt x="696686" y="2293258"/>
                  </a:lnTo>
                  <a:lnTo>
                    <a:pt x="2046514" y="1204686"/>
                  </a:lnTo>
                  <a:lnTo>
                    <a:pt x="1596571" y="14515"/>
                  </a:lnTo>
                  <a:lnTo>
                    <a:pt x="29028" y="0"/>
                  </a:lnTo>
                  <a:lnTo>
                    <a:pt x="0" y="1088572"/>
                  </a:lnTo>
                  <a:close/>
                </a:path>
              </a:pathLst>
            </a:custGeom>
            <a:solidFill>
              <a:srgbClr val="3333CC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391208" y="1828800"/>
              <a:ext cx="1800327" cy="1132054"/>
            </a:xfrm>
            <a:custGeom>
              <a:avLst/>
              <a:gdLst>
                <a:gd name="connsiteX0" fmla="*/ 1291771 w 1799771"/>
                <a:gd name="connsiteY0" fmla="*/ 1132114 h 1132114"/>
                <a:gd name="connsiteX1" fmla="*/ 0 w 1799771"/>
                <a:gd name="connsiteY1" fmla="*/ 827314 h 1132114"/>
                <a:gd name="connsiteX2" fmla="*/ 1465943 w 1799771"/>
                <a:gd name="connsiteY2" fmla="*/ 0 h 1132114"/>
                <a:gd name="connsiteX3" fmla="*/ 1799771 w 1799771"/>
                <a:gd name="connsiteY3" fmla="*/ 798286 h 1132114"/>
                <a:gd name="connsiteX4" fmla="*/ 1712685 w 1799771"/>
                <a:gd name="connsiteY4" fmla="*/ 1059543 h 1132114"/>
                <a:gd name="connsiteX5" fmla="*/ 1291771 w 1799771"/>
                <a:gd name="connsiteY5" fmla="*/ 1132114 h 1132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99771" h="1132114">
                  <a:moveTo>
                    <a:pt x="1291771" y="1132114"/>
                  </a:moveTo>
                  <a:lnTo>
                    <a:pt x="0" y="827314"/>
                  </a:lnTo>
                  <a:lnTo>
                    <a:pt x="1465943" y="0"/>
                  </a:lnTo>
                  <a:lnTo>
                    <a:pt x="1799771" y="798286"/>
                  </a:lnTo>
                  <a:lnTo>
                    <a:pt x="1712685" y="1059543"/>
                  </a:lnTo>
                  <a:lnTo>
                    <a:pt x="1291771" y="1132114"/>
                  </a:lnTo>
                  <a:close/>
                </a:path>
              </a:pathLst>
            </a:custGeom>
            <a:solidFill>
              <a:schemeClr val="bg2">
                <a:lumMod val="5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0" name="Freeform 289"/>
            <p:cNvSpPr/>
            <p:nvPr/>
          </p:nvSpPr>
          <p:spPr>
            <a:xfrm>
              <a:off x="348343" y="3511798"/>
              <a:ext cx="1901933" cy="1394031"/>
            </a:xfrm>
            <a:custGeom>
              <a:avLst/>
              <a:gdLst>
                <a:gd name="connsiteX0" fmla="*/ 0 w 1901371"/>
                <a:gd name="connsiteY0" fmla="*/ 0 h 1393372"/>
                <a:gd name="connsiteX1" fmla="*/ 1277257 w 1901371"/>
                <a:gd name="connsiteY1" fmla="*/ 87086 h 1393372"/>
                <a:gd name="connsiteX2" fmla="*/ 1901371 w 1901371"/>
                <a:gd name="connsiteY2" fmla="*/ 957943 h 1393372"/>
                <a:gd name="connsiteX3" fmla="*/ 435428 w 1901371"/>
                <a:gd name="connsiteY3" fmla="*/ 1393372 h 1393372"/>
                <a:gd name="connsiteX4" fmla="*/ 0 w 1901371"/>
                <a:gd name="connsiteY4" fmla="*/ 0 h 1393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1371" h="1393372">
                  <a:moveTo>
                    <a:pt x="0" y="0"/>
                  </a:moveTo>
                  <a:lnTo>
                    <a:pt x="1277257" y="87086"/>
                  </a:lnTo>
                  <a:lnTo>
                    <a:pt x="1901371" y="957943"/>
                  </a:lnTo>
                  <a:lnTo>
                    <a:pt x="435428" y="13933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92" name="Rectangular Callout 291"/>
          <p:cNvSpPr/>
          <p:nvPr/>
        </p:nvSpPr>
        <p:spPr>
          <a:xfrm>
            <a:off x="2700338" y="4630738"/>
            <a:ext cx="796925" cy="361950"/>
          </a:xfrm>
          <a:prstGeom prst="wedgeRectCallout">
            <a:avLst>
              <a:gd name="adj1" fmla="val -16976"/>
              <a:gd name="adj2" fmla="val 52466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false</a:t>
            </a:r>
            <a:endParaRPr lang="en-US" b="1" i="1" dirty="0">
              <a:solidFill>
                <a:schemeClr val="tx1"/>
              </a:solidFill>
            </a:endParaRPr>
          </a:p>
        </p:txBody>
      </p:sp>
      <p:grpSp>
        <p:nvGrpSpPr>
          <p:cNvPr id="58378" name="Group 223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291" name="Rectangle 290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29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Recursion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7707313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Solve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recursively for each mapping of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</a:p>
        </p:txBody>
      </p:sp>
      <p:grpSp>
        <p:nvGrpSpPr>
          <p:cNvPr id="59396" name="Group 125"/>
          <p:cNvGrpSpPr>
            <a:grpSpLocks/>
          </p:cNvGrpSpPr>
          <p:nvPr/>
        </p:nvGrpSpPr>
        <p:grpSpPr bwMode="auto">
          <a:xfrm>
            <a:off x="2363788" y="3246438"/>
            <a:ext cx="1468437" cy="3035300"/>
            <a:chOff x="6428336" y="1489708"/>
            <a:chExt cx="1468485" cy="3036434"/>
          </a:xfrm>
        </p:grpSpPr>
        <p:grpSp>
          <p:nvGrpSpPr>
            <p:cNvPr id="59580" name="Group 211"/>
            <p:cNvGrpSpPr>
              <a:grpSpLocks/>
            </p:cNvGrpSpPr>
            <p:nvPr/>
          </p:nvGrpSpPr>
          <p:grpSpPr bwMode="auto">
            <a:xfrm>
              <a:off x="6730537" y="1489708"/>
              <a:ext cx="1166284" cy="3036434"/>
              <a:chOff x="2826195" y="2708908"/>
              <a:chExt cx="1166284" cy="3036434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514652" y="4207279"/>
                <a:ext cx="2652115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833752" y="4210454"/>
                <a:ext cx="2645763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0" idx="1"/>
              </p:cNvCxnSpPr>
              <p:nvPr/>
            </p:nvCxnSpPr>
            <p:spPr>
              <a:xfrm rot="16200000" flipH="1">
                <a:off x="1893283" y="4203309"/>
                <a:ext cx="2661644" cy="3492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133799" y="4216806"/>
                <a:ext cx="2644176" cy="2540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6200000" flipH="1">
                <a:off x="2587836" y="4210455"/>
                <a:ext cx="2658468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/>
              <p:cNvSpPr/>
              <p:nvPr/>
            </p:nvSpPr>
            <p:spPr bwMode="auto">
              <a:xfrm>
                <a:off x="3195569" y="34126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3900227" y="5502576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>
                <a:off x="3445095" y="465714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>
                <a:off x="2826195" y="436448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 bwMode="auto">
              <a:xfrm>
                <a:off x="3120747" y="532047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>
                <a:off x="3193421" y="2876388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40" name="Straight Connector 139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2337817" y="3893740"/>
                <a:ext cx="2542537" cy="674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Rectangle 140"/>
              <p:cNvSpPr/>
              <p:nvPr/>
            </p:nvSpPr>
            <p:spPr bwMode="auto">
              <a:xfrm>
                <a:off x="2987559" y="2708908"/>
                <a:ext cx="179393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3684494" y="5567476"/>
                <a:ext cx="180981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143" name="Straight Connector 142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2874660" y="4478216"/>
                <a:ext cx="1068787" cy="10080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2337218" y="3494276"/>
                <a:ext cx="1403874" cy="33497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2865317" y="2910595"/>
                <a:ext cx="1089060" cy="2655292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59611" name="Group 209"/>
              <p:cNvGrpSpPr>
                <a:grpSpLocks/>
              </p:cNvGrpSpPr>
              <p:nvPr/>
            </p:nvGrpSpPr>
            <p:grpSpPr bwMode="auto">
              <a:xfrm>
                <a:off x="2830288" y="2894251"/>
                <a:ext cx="1088574" cy="2647684"/>
                <a:chOff x="994983" y="2894251"/>
                <a:chExt cx="3519474" cy="2647684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1036378" y="5540477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026112" y="5362611"/>
                  <a:ext cx="34902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1041512" y="5054521"/>
                  <a:ext cx="3464584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1026112" y="4941767"/>
                  <a:ext cx="3479984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036378" y="4829012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036378" y="4690848"/>
                  <a:ext cx="3464587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1000450" y="4393874"/>
                  <a:ext cx="3464584" cy="6352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1020981" y="4181070"/>
                  <a:ext cx="3479984" cy="1588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 flipH="1">
                  <a:off x="995316" y="4042906"/>
                  <a:ext cx="3505649" cy="4764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>
                  <a:off x="1026112" y="3914270"/>
                  <a:ext cx="3474852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flipV="1">
                  <a:off x="1020981" y="3461664"/>
                  <a:ext cx="3469718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flipV="1">
                  <a:off x="1020981" y="3339380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1020981" y="3218685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010716" y="2894714"/>
                  <a:ext cx="34748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8" name="Rectangle 127"/>
            <p:cNvSpPr/>
            <p:nvPr/>
          </p:nvSpPr>
          <p:spPr bwMode="auto">
            <a:xfrm>
              <a:off x="6428336" y="3269960"/>
              <a:ext cx="177806" cy="17786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59397" name="Group 227"/>
          <p:cNvGrpSpPr>
            <a:grpSpLocks/>
          </p:cNvGrpSpPr>
          <p:nvPr/>
        </p:nvGrpSpPr>
        <p:grpSpPr bwMode="auto">
          <a:xfrm>
            <a:off x="269875" y="1395413"/>
            <a:ext cx="2343150" cy="2047875"/>
            <a:chOff x="124155" y="1409879"/>
            <a:chExt cx="2343638" cy="2048612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1129910" y="2469919"/>
              <a:ext cx="1781816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6200000" flipH="1">
              <a:off x="1030671" y="2472300"/>
              <a:ext cx="1786580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16200000" flipH="1">
              <a:off x="1448271" y="2472300"/>
              <a:ext cx="1777052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0" idx="1"/>
            </p:cNvCxnSpPr>
            <p:nvPr/>
          </p:nvCxnSpPr>
          <p:spPr>
            <a:xfrm rot="16200000" flipH="1">
              <a:off x="1510196" y="2465949"/>
              <a:ext cx="1788168" cy="3493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16200000" flipH="1">
              <a:off x="-252297" y="2472301"/>
              <a:ext cx="1796109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16200000" flipH="1">
              <a:off x="-734996" y="2478652"/>
              <a:ext cx="1781816" cy="1587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16200000" flipH="1">
              <a:off x="-555572" y="2469125"/>
              <a:ext cx="1786581" cy="3969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16200000" flipH="1">
              <a:off x="-476974" y="2474682"/>
              <a:ext cx="1791344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472548" y="2471507"/>
              <a:ext cx="1786580" cy="2540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593225" y="2474683"/>
              <a:ext cx="1769111" cy="2064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683731" y="2463566"/>
              <a:ext cx="1777051" cy="3175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Oval 196"/>
            <p:cNvSpPr/>
            <p:nvPr/>
          </p:nvSpPr>
          <p:spPr bwMode="auto">
            <a:xfrm>
              <a:off x="390384" y="3360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2375541" y="211360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1538377" y="28727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2006167" y="306545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602800" y="212686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1529341" y="188741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8" name="Oval 207"/>
            <p:cNvSpPr/>
            <p:nvPr/>
          </p:nvSpPr>
          <p:spPr bwMode="auto">
            <a:xfrm>
              <a:off x="124156" y="270692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2373393" y="1577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16" name="Straight Connector 215"/>
            <p:cNvCxnSpPr>
              <a:stCxn id="0" idx="2"/>
              <a:endCxn id="0" idx="0"/>
            </p:cNvCxnSpPr>
            <p:nvPr/>
          </p:nvCxnSpPr>
          <p:spPr>
            <a:xfrm rot="10800000" flipV="1">
              <a:off x="436958" y="1625857"/>
              <a:ext cx="1937153" cy="173417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 bwMode="auto">
            <a:xfrm>
              <a:off x="2169281" y="1409879"/>
              <a:ext cx="179425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160676" y="3185343"/>
              <a:ext cx="177837" cy="17627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219" name="Straight Connector 218"/>
            <p:cNvCxnSpPr>
              <a:stCxn id="0" idx="2"/>
              <a:endCxn id="0" idx="7"/>
            </p:cNvCxnSpPr>
            <p:nvPr/>
          </p:nvCxnSpPr>
          <p:spPr>
            <a:xfrm rot="10800000" flipV="1">
              <a:off x="468715" y="3113879"/>
              <a:ext cx="1537020" cy="2604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>
              <a:stCxn id="0" idx="0"/>
              <a:endCxn id="0" idx="3"/>
            </p:cNvCxnSpPr>
            <p:nvPr/>
          </p:nvCxnSpPr>
          <p:spPr>
            <a:xfrm rot="5400000" flipH="1" flipV="1">
              <a:off x="1516576" y="2195999"/>
              <a:ext cx="1405443" cy="3350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Rectangle 220"/>
            <p:cNvSpPr/>
            <p:nvPr/>
          </p:nvSpPr>
          <p:spPr bwMode="auto">
            <a:xfrm>
              <a:off x="1718337" y="3204400"/>
              <a:ext cx="177837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406789" y="1597271"/>
              <a:ext cx="2002255" cy="1799284"/>
            </a:xfrm>
            <a:custGeom>
              <a:avLst/>
              <a:gdLst>
                <a:gd name="connsiteX0" fmla="*/ 1640114 w 2002972"/>
                <a:gd name="connsiteY0" fmla="*/ 1480457 h 1799771"/>
                <a:gd name="connsiteX1" fmla="*/ 2002972 w 2002972"/>
                <a:gd name="connsiteY1" fmla="*/ 0 h 1799771"/>
                <a:gd name="connsiteX2" fmla="*/ 0 w 2002972"/>
                <a:gd name="connsiteY2" fmla="*/ 1799771 h 1799771"/>
                <a:gd name="connsiteX3" fmla="*/ 1640114 w 2002972"/>
                <a:gd name="connsiteY3" fmla="*/ 1480457 h 179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2972" h="1799771">
                  <a:moveTo>
                    <a:pt x="1640114" y="1480457"/>
                  </a:moveTo>
                  <a:lnTo>
                    <a:pt x="2002972" y="0"/>
                  </a:lnTo>
                  <a:lnTo>
                    <a:pt x="0" y="1799771"/>
                  </a:lnTo>
                  <a:lnTo>
                    <a:pt x="1640114" y="1480457"/>
                  </a:lnTo>
                  <a:close/>
                </a:path>
              </a:pathLst>
            </a:custGeom>
            <a:solidFill>
              <a:schemeClr val="bg2">
                <a:lumMod val="5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87" name="Straight Connector 186"/>
            <p:cNvCxnSpPr/>
            <p:nvPr/>
          </p:nvCxnSpPr>
          <p:spPr>
            <a:xfrm flipV="1">
              <a:off x="128919" y="3102763"/>
              <a:ext cx="2256307" cy="476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140033" y="2888373"/>
              <a:ext cx="2269010" cy="1746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0" idx="2"/>
            </p:cNvCxnSpPr>
            <p:nvPr/>
          </p:nvCxnSpPr>
          <p:spPr>
            <a:xfrm rot="10800000" flipH="1">
              <a:off x="124155" y="2751799"/>
              <a:ext cx="2284889" cy="476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144797" y="2621577"/>
              <a:ext cx="2264246" cy="794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V="1">
              <a:off x="140033" y="2168977"/>
              <a:ext cx="2264246" cy="794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V="1">
              <a:off x="140033" y="2048284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140033" y="1926002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133682" y="1602035"/>
              <a:ext cx="2265835" cy="158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149560" y="3369559"/>
              <a:ext cx="2259483" cy="794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398" name="Group 269"/>
          <p:cNvGrpSpPr>
            <a:grpSpLocks/>
          </p:cNvGrpSpPr>
          <p:nvPr/>
        </p:nvGrpSpPr>
        <p:grpSpPr bwMode="auto">
          <a:xfrm>
            <a:off x="5065713" y="5054600"/>
            <a:ext cx="3013075" cy="1476375"/>
            <a:chOff x="5065848" y="5053913"/>
            <a:chExt cx="3012403" cy="1477514"/>
          </a:xfrm>
        </p:grpSpPr>
        <p:grpSp>
          <p:nvGrpSpPr>
            <p:cNvPr id="59484" name="Group 267"/>
            <p:cNvGrpSpPr>
              <a:grpSpLocks/>
            </p:cNvGrpSpPr>
            <p:nvPr/>
          </p:nvGrpSpPr>
          <p:grpSpPr bwMode="auto">
            <a:xfrm>
              <a:off x="5326743" y="5090837"/>
              <a:ext cx="2685143" cy="1147784"/>
              <a:chOff x="4660113" y="5265008"/>
              <a:chExt cx="3511944" cy="1147784"/>
            </a:xfrm>
          </p:grpSpPr>
          <p:cxnSp>
            <p:nvCxnSpPr>
              <p:cNvPr id="232" name="Straight Connector 231"/>
              <p:cNvCxnSpPr/>
              <p:nvPr/>
            </p:nvCxnSpPr>
            <p:spPr>
              <a:xfrm>
                <a:off x="4692538" y="6411684"/>
                <a:ext cx="3479133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>
                <a:off x="4684235" y="6233747"/>
                <a:ext cx="3487436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>
                <a:off x="4698765" y="5925534"/>
                <a:ext cx="3464603" cy="794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flipV="1">
                <a:off x="4684235" y="5812734"/>
                <a:ext cx="3479133" cy="794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4692538" y="5698346"/>
                <a:ext cx="3479133" cy="1589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4692538" y="5561716"/>
                <a:ext cx="3462526" cy="794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4659325" y="5264625"/>
                <a:ext cx="3460450" cy="476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9" name="Oval 238"/>
            <p:cNvSpPr/>
            <p:nvPr/>
          </p:nvSpPr>
          <p:spPr bwMode="auto">
            <a:xfrm>
              <a:off x="5296184" y="534881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0" name="Oval 239"/>
            <p:cNvSpPr/>
            <p:nvPr/>
          </p:nvSpPr>
          <p:spPr bwMode="auto">
            <a:xfrm>
              <a:off x="7985999" y="619200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7530867" y="534657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6258455" y="558317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6911967" y="50539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6800895" y="550568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9" name="Straight Connector 248"/>
            <p:cNvCxnSpPr>
              <a:stCxn id="0" idx="1"/>
              <a:endCxn id="0" idx="5"/>
            </p:cNvCxnSpPr>
            <p:nvPr/>
          </p:nvCxnSpPr>
          <p:spPr>
            <a:xfrm rot="16200000" flipV="1">
              <a:off x="6300262" y="4507108"/>
              <a:ext cx="773709" cy="26235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Rectangle 249"/>
            <p:cNvSpPr/>
            <p:nvPr/>
          </p:nvSpPr>
          <p:spPr bwMode="auto">
            <a:xfrm>
              <a:off x="5065848" y="5173068"/>
              <a:ext cx="177760" cy="176348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251" name="Straight Connector 250"/>
            <p:cNvCxnSpPr>
              <a:stCxn id="0" idx="2"/>
              <a:endCxn id="0" idx="7"/>
            </p:cNvCxnSpPr>
            <p:nvPr/>
          </p:nvCxnSpPr>
          <p:spPr>
            <a:xfrm rot="10800000" flipV="1">
              <a:off x="5375341" y="5103164"/>
              <a:ext cx="1536357" cy="2605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0" idx="1"/>
              <a:endCxn id="0" idx="5"/>
            </p:cNvCxnSpPr>
            <p:nvPr/>
          </p:nvCxnSpPr>
          <p:spPr>
            <a:xfrm rot="16200000" flipV="1">
              <a:off x="6961164" y="5168008"/>
              <a:ext cx="1067623" cy="10078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Rectangle 252"/>
            <p:cNvSpPr/>
            <p:nvPr/>
          </p:nvSpPr>
          <p:spPr bwMode="auto">
            <a:xfrm>
              <a:off x="6624425" y="5193721"/>
              <a:ext cx="177760" cy="17793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5370580" y="5109519"/>
              <a:ext cx="2655295" cy="1116873"/>
            </a:xfrm>
            <a:custGeom>
              <a:avLst/>
              <a:gdLst>
                <a:gd name="connsiteX0" fmla="*/ 0 w 2656115"/>
                <a:gd name="connsiteY0" fmla="*/ 275771 h 1117600"/>
                <a:gd name="connsiteX1" fmla="*/ 1596572 w 2656115"/>
                <a:gd name="connsiteY1" fmla="*/ 0 h 1117600"/>
                <a:gd name="connsiteX2" fmla="*/ 2656115 w 2656115"/>
                <a:gd name="connsiteY2" fmla="*/ 1117600 h 1117600"/>
                <a:gd name="connsiteX3" fmla="*/ 0 w 2656115"/>
                <a:gd name="connsiteY3" fmla="*/ 275771 h 111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6115" h="1117600">
                  <a:moveTo>
                    <a:pt x="0" y="275771"/>
                  </a:moveTo>
                  <a:lnTo>
                    <a:pt x="1596572" y="0"/>
                  </a:lnTo>
                  <a:lnTo>
                    <a:pt x="2656115" y="1117600"/>
                  </a:lnTo>
                  <a:lnTo>
                    <a:pt x="0" y="275771"/>
                  </a:lnTo>
                  <a:close/>
                </a:path>
              </a:pathLst>
            </a:custGeom>
            <a:solidFill>
              <a:srgbClr val="FF00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9509" name="Group 266"/>
            <p:cNvGrpSpPr>
              <a:grpSpLocks/>
            </p:cNvGrpSpPr>
            <p:nvPr/>
          </p:nvGrpSpPr>
          <p:grpSpPr bwMode="auto">
            <a:xfrm>
              <a:off x="5319869" y="5109029"/>
              <a:ext cx="2702738" cy="1155814"/>
              <a:chOff x="4942497" y="3436866"/>
              <a:chExt cx="2702738" cy="3002148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 rot="16200000" flipH="1">
                <a:off x="5069699" y="4922128"/>
                <a:ext cx="2975280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4967964" y="4925460"/>
                <a:ext cx="2983533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16200000" flipH="1">
                <a:off x="5388875" y="4925460"/>
                <a:ext cx="2967027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rot="16200000" flipH="1">
                <a:off x="5446806" y="4918633"/>
                <a:ext cx="2987661" cy="3491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rot="16200000" flipH="1">
                <a:off x="3681265" y="4926252"/>
                <a:ext cx="3000040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16200000" flipH="1">
                <a:off x="3458429" y="4930382"/>
                <a:ext cx="2991787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4410082" y="4926252"/>
                <a:ext cx="2983533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16200000" flipH="1">
                <a:off x="4535625" y="4929904"/>
                <a:ext cx="2954649" cy="20632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16200000" flipH="1">
                <a:off x="4623871" y="4914032"/>
                <a:ext cx="2967027" cy="3174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16200000" flipH="1">
                <a:off x="5688052" y="4934505"/>
                <a:ext cx="2967027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16200000" flipH="1">
                <a:off x="6141658" y="4926254"/>
                <a:ext cx="2983533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9" name="Rectangle 268"/>
            <p:cNvSpPr/>
            <p:nvPr/>
          </p:nvSpPr>
          <p:spPr bwMode="auto">
            <a:xfrm>
              <a:off x="7690987" y="6177142"/>
              <a:ext cx="349172" cy="35428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59399" name="Group 290"/>
          <p:cNvGrpSpPr>
            <a:grpSpLocks/>
          </p:cNvGrpSpPr>
          <p:nvPr/>
        </p:nvGrpSpPr>
        <p:grpSpPr bwMode="auto">
          <a:xfrm>
            <a:off x="4702175" y="1639888"/>
            <a:ext cx="3976688" cy="3076575"/>
            <a:chOff x="348343" y="1828800"/>
            <a:chExt cx="3976914" cy="3077029"/>
          </a:xfrm>
        </p:grpSpPr>
        <p:sp>
          <p:nvSpPr>
            <p:cNvPr id="203" name="Oval 202"/>
            <p:cNvSpPr/>
            <p:nvPr/>
          </p:nvSpPr>
          <p:spPr bwMode="auto">
            <a:xfrm>
              <a:off x="1837293" y="32281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1380093" y="373110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7" name="Oval 206"/>
            <p:cNvSpPr/>
            <p:nvPr/>
          </p:nvSpPr>
          <p:spPr bwMode="auto">
            <a:xfrm>
              <a:off x="1486773" y="272526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2523093" y="310626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3" name="Straight Connector 222"/>
            <p:cNvCxnSpPr>
              <a:stCxn id="0" idx="5"/>
              <a:endCxn id="0" idx="1"/>
            </p:cNvCxnSpPr>
            <p:nvPr/>
          </p:nvCxnSpPr>
          <p:spPr>
            <a:xfrm rot="16200000" flipH="1">
              <a:off x="1491388" y="2883068"/>
              <a:ext cx="433452" cy="2841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0" idx="3"/>
              <a:endCxn id="0" idx="7"/>
            </p:cNvCxnSpPr>
            <p:nvPr/>
          </p:nvCxnSpPr>
          <p:spPr>
            <a:xfrm rot="5400000">
              <a:off x="1437410" y="3332403"/>
              <a:ext cx="433451" cy="3921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0" idx="2"/>
              <a:endCxn id="0" idx="7"/>
            </p:cNvCxnSpPr>
            <p:nvPr/>
          </p:nvCxnSpPr>
          <p:spPr>
            <a:xfrm rot="10800000" flipV="1">
              <a:off x="1915295" y="3154558"/>
              <a:ext cx="608047" cy="8732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Rectangle 227"/>
            <p:cNvSpPr/>
            <p:nvPr/>
          </p:nvSpPr>
          <p:spPr bwMode="auto">
            <a:xfrm>
              <a:off x="1102449" y="3075171"/>
              <a:ext cx="784270" cy="30643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d(5)</a:t>
              </a:r>
            </a:p>
          </p:txBody>
        </p:sp>
        <p:sp>
          <p:nvSpPr>
            <p:cNvPr id="229" name="Oval 228"/>
            <p:cNvSpPr/>
            <p:nvPr/>
          </p:nvSpPr>
          <p:spPr bwMode="auto">
            <a:xfrm>
              <a:off x="1822053" y="42035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557133" y="36853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877173" y="44473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5" name="Straight Connector 244"/>
            <p:cNvCxnSpPr>
              <a:stCxn id="0" idx="0"/>
              <a:endCxn id="0" idx="6"/>
            </p:cNvCxnSpPr>
            <p:nvPr/>
          </p:nvCxnSpPr>
          <p:spPr>
            <a:xfrm rot="16200000" flipV="1">
              <a:off x="1458049" y="3794433"/>
              <a:ext cx="423926" cy="3953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0" idx="1"/>
              <a:endCxn id="0" idx="6"/>
            </p:cNvCxnSpPr>
            <p:nvPr/>
          </p:nvCxnSpPr>
          <p:spPr>
            <a:xfrm rot="16200000" flipV="1">
              <a:off x="1015924" y="3368142"/>
              <a:ext cx="11114" cy="7429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0" idx="3"/>
              <a:endCxn id="0" idx="0"/>
            </p:cNvCxnSpPr>
            <p:nvPr/>
          </p:nvCxnSpPr>
          <p:spPr>
            <a:xfrm rot="5400000">
              <a:off x="842054" y="3896051"/>
              <a:ext cx="631918" cy="46992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Rectangle 247"/>
            <p:cNvSpPr/>
            <p:nvPr/>
          </p:nvSpPr>
          <p:spPr bwMode="auto">
            <a:xfrm>
              <a:off x="624584" y="3756309"/>
              <a:ext cx="838248" cy="29373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e(1)</a:t>
              </a: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446893" y="25271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2782173" y="379206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3163173" y="30757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70" name="Straight Connector 269"/>
            <p:cNvCxnSpPr>
              <a:stCxn id="0" idx="1"/>
              <a:endCxn id="0" idx="7"/>
            </p:cNvCxnSpPr>
            <p:nvPr/>
          </p:nvCxnSpPr>
          <p:spPr>
            <a:xfrm rot="16200000" flipH="1" flipV="1">
              <a:off x="2873404" y="2817191"/>
              <a:ext cx="31755" cy="5762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0" idx="3"/>
              <a:endCxn id="0" idx="0"/>
            </p:cNvCxnSpPr>
            <p:nvPr/>
          </p:nvCxnSpPr>
          <p:spPr>
            <a:xfrm rot="16200000" flipH="1">
              <a:off x="2266924" y="2804467"/>
              <a:ext cx="495373" cy="10954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0" idx="5"/>
              <a:endCxn id="0" idx="0"/>
            </p:cNvCxnSpPr>
            <p:nvPr/>
          </p:nvCxnSpPr>
          <p:spPr>
            <a:xfrm rot="16200000" flipH="1">
              <a:off x="2412977" y="3377645"/>
              <a:ext cx="603339" cy="2270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Oval 272"/>
            <p:cNvSpPr/>
            <p:nvPr/>
          </p:nvSpPr>
          <p:spPr bwMode="auto">
            <a:xfrm>
              <a:off x="3300333" y="245094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3772773" y="33043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3696573" y="266430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76" name="Straight Connector 275"/>
            <p:cNvCxnSpPr>
              <a:stCxn id="0" idx="3"/>
              <a:endCxn id="0" idx="7"/>
            </p:cNvCxnSpPr>
            <p:nvPr/>
          </p:nvCxnSpPr>
          <p:spPr>
            <a:xfrm rot="5400000">
              <a:off x="3001182" y="2776680"/>
              <a:ext cx="554120" cy="714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0" idx="2"/>
              <a:endCxn id="0" idx="7"/>
            </p:cNvCxnSpPr>
            <p:nvPr/>
          </p:nvCxnSpPr>
          <p:spPr>
            <a:xfrm rot="10800000" flipV="1">
              <a:off x="3242520" y="2713167"/>
              <a:ext cx="454051" cy="3762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0" idx="1"/>
              <a:endCxn id="0" idx="0"/>
            </p:cNvCxnSpPr>
            <p:nvPr/>
          </p:nvCxnSpPr>
          <p:spPr>
            <a:xfrm rot="16200000" flipV="1">
              <a:off x="3376660" y="2907691"/>
              <a:ext cx="242924" cy="5778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Rectangle 278"/>
            <p:cNvSpPr/>
            <p:nvPr/>
          </p:nvSpPr>
          <p:spPr bwMode="auto">
            <a:xfrm>
              <a:off x="2597959" y="3135505"/>
              <a:ext cx="652499" cy="274679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f(2)</a:t>
              </a: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3301261" y="2852888"/>
              <a:ext cx="747755" cy="28261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g(1)</a:t>
              </a: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1578213" y="20851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Oval 281"/>
            <p:cNvSpPr/>
            <p:nvPr/>
          </p:nvSpPr>
          <p:spPr bwMode="auto">
            <a:xfrm>
              <a:off x="938133" y="261858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1227693" y="2268065"/>
              <a:ext cx="92252" cy="9813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84" name="Straight Connector 283"/>
            <p:cNvCxnSpPr>
              <a:stCxn id="0" idx="3"/>
              <a:endCxn id="0" idx="1"/>
            </p:cNvCxnSpPr>
            <p:nvPr/>
          </p:nvCxnSpPr>
          <p:spPr>
            <a:xfrm rot="5400000">
              <a:off x="1260388" y="2409121"/>
              <a:ext cx="571584" cy="904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0" idx="5"/>
              <a:endCxn id="0" idx="0"/>
            </p:cNvCxnSpPr>
            <p:nvPr/>
          </p:nvCxnSpPr>
          <p:spPr>
            <a:xfrm rot="16200000" flipH="1">
              <a:off x="1231820" y="2425004"/>
              <a:ext cx="374705" cy="2270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0" idx="6"/>
              <a:endCxn id="0" idx="7"/>
            </p:cNvCxnSpPr>
            <p:nvPr/>
          </p:nvCxnSpPr>
          <p:spPr>
            <a:xfrm>
              <a:off x="1031007" y="2667124"/>
              <a:ext cx="535018" cy="730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" name="Rectangle 286"/>
            <p:cNvSpPr/>
            <p:nvPr/>
          </p:nvSpPr>
          <p:spPr bwMode="auto">
            <a:xfrm>
              <a:off x="1507284" y="2509937"/>
              <a:ext cx="728704" cy="32072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h(1)</a:t>
              </a:r>
            </a:p>
          </p:txBody>
        </p:sp>
        <p:sp>
          <p:nvSpPr>
            <p:cNvPr id="288" name="Freeform 287"/>
            <p:cNvSpPr/>
            <p:nvPr/>
          </p:nvSpPr>
          <p:spPr>
            <a:xfrm>
              <a:off x="2278853" y="2105066"/>
              <a:ext cx="2046404" cy="2292688"/>
            </a:xfrm>
            <a:custGeom>
              <a:avLst/>
              <a:gdLst>
                <a:gd name="connsiteX0" fmla="*/ 0 w 2046514"/>
                <a:gd name="connsiteY0" fmla="*/ 1088572 h 2293258"/>
                <a:gd name="connsiteX1" fmla="*/ 696686 w 2046514"/>
                <a:gd name="connsiteY1" fmla="*/ 2293258 h 2293258"/>
                <a:gd name="connsiteX2" fmla="*/ 2046514 w 2046514"/>
                <a:gd name="connsiteY2" fmla="*/ 1204686 h 2293258"/>
                <a:gd name="connsiteX3" fmla="*/ 1596571 w 2046514"/>
                <a:gd name="connsiteY3" fmla="*/ 14515 h 2293258"/>
                <a:gd name="connsiteX4" fmla="*/ 29028 w 2046514"/>
                <a:gd name="connsiteY4" fmla="*/ 0 h 2293258"/>
                <a:gd name="connsiteX5" fmla="*/ 0 w 2046514"/>
                <a:gd name="connsiteY5" fmla="*/ 1088572 h 2293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46514" h="2293258">
                  <a:moveTo>
                    <a:pt x="0" y="1088572"/>
                  </a:moveTo>
                  <a:lnTo>
                    <a:pt x="696686" y="2293258"/>
                  </a:lnTo>
                  <a:lnTo>
                    <a:pt x="2046514" y="1204686"/>
                  </a:lnTo>
                  <a:lnTo>
                    <a:pt x="1596571" y="14515"/>
                  </a:lnTo>
                  <a:lnTo>
                    <a:pt x="29028" y="0"/>
                  </a:lnTo>
                  <a:lnTo>
                    <a:pt x="0" y="1088572"/>
                  </a:lnTo>
                  <a:close/>
                </a:path>
              </a:pathLst>
            </a:custGeom>
            <a:solidFill>
              <a:srgbClr val="3333CC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391208" y="1828800"/>
              <a:ext cx="1800327" cy="1132054"/>
            </a:xfrm>
            <a:custGeom>
              <a:avLst/>
              <a:gdLst>
                <a:gd name="connsiteX0" fmla="*/ 1291771 w 1799771"/>
                <a:gd name="connsiteY0" fmla="*/ 1132114 h 1132114"/>
                <a:gd name="connsiteX1" fmla="*/ 0 w 1799771"/>
                <a:gd name="connsiteY1" fmla="*/ 827314 h 1132114"/>
                <a:gd name="connsiteX2" fmla="*/ 1465943 w 1799771"/>
                <a:gd name="connsiteY2" fmla="*/ 0 h 1132114"/>
                <a:gd name="connsiteX3" fmla="*/ 1799771 w 1799771"/>
                <a:gd name="connsiteY3" fmla="*/ 798286 h 1132114"/>
                <a:gd name="connsiteX4" fmla="*/ 1712685 w 1799771"/>
                <a:gd name="connsiteY4" fmla="*/ 1059543 h 1132114"/>
                <a:gd name="connsiteX5" fmla="*/ 1291771 w 1799771"/>
                <a:gd name="connsiteY5" fmla="*/ 1132114 h 1132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99771" h="1132114">
                  <a:moveTo>
                    <a:pt x="1291771" y="1132114"/>
                  </a:moveTo>
                  <a:lnTo>
                    <a:pt x="0" y="827314"/>
                  </a:lnTo>
                  <a:lnTo>
                    <a:pt x="1465943" y="0"/>
                  </a:lnTo>
                  <a:lnTo>
                    <a:pt x="1799771" y="798286"/>
                  </a:lnTo>
                  <a:lnTo>
                    <a:pt x="1712685" y="1059543"/>
                  </a:lnTo>
                  <a:lnTo>
                    <a:pt x="1291771" y="1132114"/>
                  </a:lnTo>
                  <a:close/>
                </a:path>
              </a:pathLst>
            </a:custGeom>
            <a:solidFill>
              <a:schemeClr val="bg2">
                <a:lumMod val="5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0" name="Freeform 289"/>
            <p:cNvSpPr/>
            <p:nvPr/>
          </p:nvSpPr>
          <p:spPr>
            <a:xfrm>
              <a:off x="348343" y="3511798"/>
              <a:ext cx="1901933" cy="1394031"/>
            </a:xfrm>
            <a:custGeom>
              <a:avLst/>
              <a:gdLst>
                <a:gd name="connsiteX0" fmla="*/ 0 w 1901371"/>
                <a:gd name="connsiteY0" fmla="*/ 0 h 1393372"/>
                <a:gd name="connsiteX1" fmla="*/ 1277257 w 1901371"/>
                <a:gd name="connsiteY1" fmla="*/ 87086 h 1393372"/>
                <a:gd name="connsiteX2" fmla="*/ 1901371 w 1901371"/>
                <a:gd name="connsiteY2" fmla="*/ 957943 h 1393372"/>
                <a:gd name="connsiteX3" fmla="*/ 435428 w 1901371"/>
                <a:gd name="connsiteY3" fmla="*/ 1393372 h 1393372"/>
                <a:gd name="connsiteX4" fmla="*/ 0 w 1901371"/>
                <a:gd name="connsiteY4" fmla="*/ 0 h 1393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1371" h="1393372">
                  <a:moveTo>
                    <a:pt x="0" y="0"/>
                  </a:moveTo>
                  <a:lnTo>
                    <a:pt x="1277257" y="87086"/>
                  </a:lnTo>
                  <a:lnTo>
                    <a:pt x="1901371" y="957943"/>
                  </a:lnTo>
                  <a:lnTo>
                    <a:pt x="435428" y="13933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291" name="Straight Connector 290"/>
          <p:cNvCxnSpPr>
            <a:endCxn id="222" idx="2"/>
          </p:cNvCxnSpPr>
          <p:nvPr/>
        </p:nvCxnSpPr>
        <p:spPr>
          <a:xfrm rot="10800000" flipV="1">
            <a:off x="550863" y="2887663"/>
            <a:ext cx="1147762" cy="4937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stCxn id="222" idx="0"/>
          </p:cNvCxnSpPr>
          <p:nvPr/>
        </p:nvCxnSpPr>
        <p:spPr>
          <a:xfrm flipH="1" flipV="1">
            <a:off x="1727200" y="2903538"/>
            <a:ext cx="465138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222" idx="1"/>
          </p:cNvCxnSpPr>
          <p:nvPr/>
        </p:nvCxnSpPr>
        <p:spPr>
          <a:xfrm flipH="1">
            <a:off x="1712913" y="1582738"/>
            <a:ext cx="841375" cy="12906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Rectangle 293"/>
          <p:cNvSpPr/>
          <p:nvPr/>
        </p:nvSpPr>
        <p:spPr bwMode="auto">
          <a:xfrm>
            <a:off x="1471613" y="2552700"/>
            <a:ext cx="241300" cy="2778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cxnSp>
        <p:nvCxnSpPr>
          <p:cNvPr id="301" name="Straight Connector 300"/>
          <p:cNvCxnSpPr>
            <a:endCxn id="254" idx="0"/>
          </p:cNvCxnSpPr>
          <p:nvPr/>
        </p:nvCxnSpPr>
        <p:spPr>
          <a:xfrm rot="10800000">
            <a:off x="5370513" y="5384800"/>
            <a:ext cx="1495425" cy="1746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rot="10800000">
            <a:off x="6835775" y="5573713"/>
            <a:ext cx="1190625" cy="638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stCxn id="254" idx="1"/>
          </p:cNvCxnSpPr>
          <p:nvPr/>
        </p:nvCxnSpPr>
        <p:spPr>
          <a:xfrm flipH="1">
            <a:off x="6821488" y="5108575"/>
            <a:ext cx="146050" cy="4206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Rectangle 304"/>
          <p:cNvSpPr/>
          <p:nvPr/>
        </p:nvSpPr>
        <p:spPr bwMode="auto">
          <a:xfrm>
            <a:off x="6856413" y="5600700"/>
            <a:ext cx="241300" cy="2778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312" name="Rectangular Callout 311"/>
          <p:cNvSpPr/>
          <p:nvPr/>
        </p:nvSpPr>
        <p:spPr>
          <a:xfrm>
            <a:off x="2700338" y="4630738"/>
            <a:ext cx="796925" cy="361950"/>
          </a:xfrm>
          <a:prstGeom prst="wedgeRectCallout">
            <a:avLst>
              <a:gd name="adj1" fmla="val -16976"/>
              <a:gd name="adj2" fmla="val 52466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false</a:t>
            </a:r>
            <a:endParaRPr lang="en-US" b="1" i="1" dirty="0">
              <a:solidFill>
                <a:schemeClr val="tx1"/>
              </a:solidFill>
            </a:endParaRPr>
          </a:p>
        </p:txBody>
      </p:sp>
      <p:grpSp>
        <p:nvGrpSpPr>
          <p:cNvPr id="59409" name="Group 160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62" name="Rectangle 161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3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64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" grpId="0"/>
      <p:bldP spid="30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Combine the Solutions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0" y="930275"/>
            <a:ext cx="5892800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Combine the solutions of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60420" name="Group 125"/>
          <p:cNvGrpSpPr>
            <a:grpSpLocks/>
          </p:cNvGrpSpPr>
          <p:nvPr/>
        </p:nvGrpSpPr>
        <p:grpSpPr bwMode="auto">
          <a:xfrm>
            <a:off x="2363788" y="3246438"/>
            <a:ext cx="1468437" cy="3035300"/>
            <a:chOff x="6428336" y="1489708"/>
            <a:chExt cx="1468485" cy="3036434"/>
          </a:xfrm>
        </p:grpSpPr>
        <p:grpSp>
          <p:nvGrpSpPr>
            <p:cNvPr id="60653" name="Group 211"/>
            <p:cNvGrpSpPr>
              <a:grpSpLocks/>
            </p:cNvGrpSpPr>
            <p:nvPr/>
          </p:nvGrpSpPr>
          <p:grpSpPr bwMode="auto">
            <a:xfrm>
              <a:off x="6730537" y="1489708"/>
              <a:ext cx="1166284" cy="3036434"/>
              <a:chOff x="2826195" y="2708908"/>
              <a:chExt cx="1166284" cy="3036434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514652" y="4207279"/>
                <a:ext cx="2652115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1833752" y="4210454"/>
                <a:ext cx="2645763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0" idx="1"/>
              </p:cNvCxnSpPr>
              <p:nvPr/>
            </p:nvCxnSpPr>
            <p:spPr>
              <a:xfrm rot="16200000" flipH="1">
                <a:off x="1893283" y="4203309"/>
                <a:ext cx="2661644" cy="3492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133799" y="4216806"/>
                <a:ext cx="2644176" cy="25401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6200000" flipH="1">
                <a:off x="2587836" y="4210455"/>
                <a:ext cx="2658468" cy="2381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/>
              <p:cNvSpPr/>
              <p:nvPr/>
            </p:nvSpPr>
            <p:spPr bwMode="auto">
              <a:xfrm>
                <a:off x="3195569" y="34126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3900227" y="5502576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>
                <a:off x="3445095" y="465714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>
                <a:off x="2826195" y="436448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 bwMode="auto">
              <a:xfrm>
                <a:off x="3120747" y="532047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>
                <a:off x="3193421" y="2876388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40" name="Straight Connector 139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2337817" y="3893740"/>
                <a:ext cx="2542537" cy="67471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Rectangle 140"/>
              <p:cNvSpPr/>
              <p:nvPr/>
            </p:nvSpPr>
            <p:spPr bwMode="auto">
              <a:xfrm>
                <a:off x="2987559" y="2708908"/>
                <a:ext cx="179393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3684494" y="5567476"/>
                <a:ext cx="180981" cy="17786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143" name="Straight Connector 142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2874660" y="4478216"/>
                <a:ext cx="1068787" cy="10080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2337218" y="3494276"/>
                <a:ext cx="1403874" cy="33497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2865317" y="2910595"/>
                <a:ext cx="1089060" cy="2655292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60684" name="Group 209"/>
              <p:cNvGrpSpPr>
                <a:grpSpLocks/>
              </p:cNvGrpSpPr>
              <p:nvPr/>
            </p:nvGrpSpPr>
            <p:grpSpPr bwMode="auto">
              <a:xfrm>
                <a:off x="2830288" y="2894251"/>
                <a:ext cx="1088574" cy="2647684"/>
                <a:chOff x="994983" y="2894251"/>
                <a:chExt cx="3519474" cy="2647684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1036378" y="5540477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026112" y="5362611"/>
                  <a:ext cx="34902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1041512" y="5054521"/>
                  <a:ext cx="3464584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1026112" y="4941767"/>
                  <a:ext cx="3479984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036378" y="4829012"/>
                  <a:ext cx="3479984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036378" y="4690848"/>
                  <a:ext cx="3464587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1000450" y="4393874"/>
                  <a:ext cx="3464584" cy="6352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1020981" y="4181070"/>
                  <a:ext cx="3479984" cy="1588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 flipH="1">
                  <a:off x="995316" y="4042906"/>
                  <a:ext cx="3505649" cy="4764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>
                  <a:off x="1026112" y="3914270"/>
                  <a:ext cx="3474852" cy="7941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flipV="1">
                  <a:off x="1020981" y="3461664"/>
                  <a:ext cx="3469718" cy="794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flipV="1">
                  <a:off x="1020981" y="3339380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1020981" y="3218685"/>
                  <a:ext cx="3469718" cy="0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010716" y="2894714"/>
                  <a:ext cx="3474849" cy="1589"/>
                </a:xfrm>
                <a:prstGeom prst="line">
                  <a:avLst/>
                </a:prstGeom>
                <a:ln w="190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8" name="Rectangle 127"/>
            <p:cNvSpPr/>
            <p:nvPr/>
          </p:nvSpPr>
          <p:spPr bwMode="auto">
            <a:xfrm>
              <a:off x="6428336" y="3269960"/>
              <a:ext cx="177806" cy="177866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60421" name="Group 227"/>
          <p:cNvGrpSpPr>
            <a:grpSpLocks/>
          </p:cNvGrpSpPr>
          <p:nvPr/>
        </p:nvGrpSpPr>
        <p:grpSpPr bwMode="auto">
          <a:xfrm>
            <a:off x="269875" y="1395413"/>
            <a:ext cx="2343150" cy="2047875"/>
            <a:chOff x="124155" y="1409879"/>
            <a:chExt cx="2343638" cy="2048612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1129910" y="2469919"/>
              <a:ext cx="1781816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6200000" flipH="1">
              <a:off x="1030671" y="2472300"/>
              <a:ext cx="1786580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16200000" flipH="1">
              <a:off x="1448271" y="2472300"/>
              <a:ext cx="1777052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0" idx="1"/>
            </p:cNvCxnSpPr>
            <p:nvPr/>
          </p:nvCxnSpPr>
          <p:spPr>
            <a:xfrm rot="16200000" flipH="1">
              <a:off x="1510196" y="2465949"/>
              <a:ext cx="1788168" cy="3493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16200000" flipH="1">
              <a:off x="-252297" y="2472301"/>
              <a:ext cx="1796109" cy="2381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16200000" flipH="1">
              <a:off x="-734996" y="2478652"/>
              <a:ext cx="1781816" cy="1587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16200000" flipH="1">
              <a:off x="-555572" y="2469125"/>
              <a:ext cx="1786581" cy="3969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16200000" flipH="1">
              <a:off x="-476974" y="2474682"/>
              <a:ext cx="1791344" cy="2381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472548" y="2471507"/>
              <a:ext cx="1786580" cy="2540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593225" y="2474683"/>
              <a:ext cx="1769111" cy="2064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683731" y="2463566"/>
              <a:ext cx="1777051" cy="3175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Oval 196"/>
            <p:cNvSpPr/>
            <p:nvPr/>
          </p:nvSpPr>
          <p:spPr bwMode="auto">
            <a:xfrm>
              <a:off x="390384" y="3360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2375541" y="211360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1538377" y="28727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2006167" y="306545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602800" y="212686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1529341" y="188741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8" name="Oval 207"/>
            <p:cNvSpPr/>
            <p:nvPr/>
          </p:nvSpPr>
          <p:spPr bwMode="auto">
            <a:xfrm>
              <a:off x="124156" y="270692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2373393" y="15773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16" name="Straight Connector 215"/>
            <p:cNvCxnSpPr>
              <a:stCxn id="0" idx="2"/>
              <a:endCxn id="0" idx="0"/>
            </p:cNvCxnSpPr>
            <p:nvPr/>
          </p:nvCxnSpPr>
          <p:spPr>
            <a:xfrm rot="10800000" flipV="1">
              <a:off x="436958" y="1625857"/>
              <a:ext cx="1937153" cy="173417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 bwMode="auto">
            <a:xfrm>
              <a:off x="2169281" y="1409879"/>
              <a:ext cx="179425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160676" y="3185343"/>
              <a:ext cx="177837" cy="17627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219" name="Straight Connector 218"/>
            <p:cNvCxnSpPr>
              <a:stCxn id="0" idx="2"/>
              <a:endCxn id="0" idx="7"/>
            </p:cNvCxnSpPr>
            <p:nvPr/>
          </p:nvCxnSpPr>
          <p:spPr>
            <a:xfrm rot="10800000" flipV="1">
              <a:off x="468715" y="3113879"/>
              <a:ext cx="1537020" cy="2604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>
              <a:stCxn id="0" idx="0"/>
              <a:endCxn id="0" idx="3"/>
            </p:cNvCxnSpPr>
            <p:nvPr/>
          </p:nvCxnSpPr>
          <p:spPr>
            <a:xfrm rot="5400000" flipH="1" flipV="1">
              <a:off x="1516576" y="2195999"/>
              <a:ext cx="1405443" cy="3350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Rectangle 220"/>
            <p:cNvSpPr/>
            <p:nvPr/>
          </p:nvSpPr>
          <p:spPr bwMode="auto">
            <a:xfrm>
              <a:off x="1718337" y="3204400"/>
              <a:ext cx="177837" cy="177864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406789" y="1597271"/>
              <a:ext cx="2002255" cy="1799284"/>
            </a:xfrm>
            <a:custGeom>
              <a:avLst/>
              <a:gdLst>
                <a:gd name="connsiteX0" fmla="*/ 1640114 w 2002972"/>
                <a:gd name="connsiteY0" fmla="*/ 1480457 h 1799771"/>
                <a:gd name="connsiteX1" fmla="*/ 2002972 w 2002972"/>
                <a:gd name="connsiteY1" fmla="*/ 0 h 1799771"/>
                <a:gd name="connsiteX2" fmla="*/ 0 w 2002972"/>
                <a:gd name="connsiteY2" fmla="*/ 1799771 h 1799771"/>
                <a:gd name="connsiteX3" fmla="*/ 1640114 w 2002972"/>
                <a:gd name="connsiteY3" fmla="*/ 1480457 h 179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2972" h="1799771">
                  <a:moveTo>
                    <a:pt x="1640114" y="1480457"/>
                  </a:moveTo>
                  <a:lnTo>
                    <a:pt x="2002972" y="0"/>
                  </a:lnTo>
                  <a:lnTo>
                    <a:pt x="0" y="1799771"/>
                  </a:lnTo>
                  <a:lnTo>
                    <a:pt x="1640114" y="1480457"/>
                  </a:lnTo>
                  <a:close/>
                </a:path>
              </a:pathLst>
            </a:custGeom>
            <a:solidFill>
              <a:schemeClr val="bg2">
                <a:lumMod val="5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87" name="Straight Connector 186"/>
            <p:cNvCxnSpPr/>
            <p:nvPr/>
          </p:nvCxnSpPr>
          <p:spPr>
            <a:xfrm flipV="1">
              <a:off x="128919" y="3102763"/>
              <a:ext cx="2256307" cy="476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140033" y="2888373"/>
              <a:ext cx="2269010" cy="1746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0" idx="2"/>
            </p:cNvCxnSpPr>
            <p:nvPr/>
          </p:nvCxnSpPr>
          <p:spPr>
            <a:xfrm rot="10800000" flipH="1">
              <a:off x="124155" y="2751799"/>
              <a:ext cx="2284889" cy="476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144797" y="2621577"/>
              <a:ext cx="2264246" cy="794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V="1">
              <a:off x="140033" y="2168977"/>
              <a:ext cx="2264246" cy="794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V="1">
              <a:off x="140033" y="2048284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140033" y="1926002"/>
              <a:ext cx="226424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133682" y="1602035"/>
              <a:ext cx="2265835" cy="158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149560" y="3369559"/>
              <a:ext cx="2259483" cy="794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422" name="Group 269"/>
          <p:cNvGrpSpPr>
            <a:grpSpLocks/>
          </p:cNvGrpSpPr>
          <p:nvPr/>
        </p:nvGrpSpPr>
        <p:grpSpPr bwMode="auto">
          <a:xfrm>
            <a:off x="5065713" y="5054600"/>
            <a:ext cx="3013075" cy="1476375"/>
            <a:chOff x="5065848" y="5053913"/>
            <a:chExt cx="3012403" cy="1477514"/>
          </a:xfrm>
        </p:grpSpPr>
        <p:grpSp>
          <p:nvGrpSpPr>
            <p:cNvPr id="60557" name="Group 267"/>
            <p:cNvGrpSpPr>
              <a:grpSpLocks/>
            </p:cNvGrpSpPr>
            <p:nvPr/>
          </p:nvGrpSpPr>
          <p:grpSpPr bwMode="auto">
            <a:xfrm>
              <a:off x="5326743" y="5090837"/>
              <a:ext cx="2685143" cy="1147784"/>
              <a:chOff x="4660113" y="5265008"/>
              <a:chExt cx="3511944" cy="1147784"/>
            </a:xfrm>
          </p:grpSpPr>
          <p:cxnSp>
            <p:nvCxnSpPr>
              <p:cNvPr id="232" name="Straight Connector 231"/>
              <p:cNvCxnSpPr/>
              <p:nvPr/>
            </p:nvCxnSpPr>
            <p:spPr>
              <a:xfrm>
                <a:off x="4692538" y="6411684"/>
                <a:ext cx="3479133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>
                <a:off x="4684235" y="6233747"/>
                <a:ext cx="3487436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>
                <a:off x="4698765" y="5925534"/>
                <a:ext cx="3464603" cy="794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flipV="1">
                <a:off x="4684235" y="5812734"/>
                <a:ext cx="3479133" cy="794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4692538" y="5698346"/>
                <a:ext cx="3479133" cy="1589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4692538" y="5561716"/>
                <a:ext cx="3462526" cy="794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4659325" y="5264625"/>
                <a:ext cx="3460450" cy="476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9" name="Oval 238"/>
            <p:cNvSpPr/>
            <p:nvPr/>
          </p:nvSpPr>
          <p:spPr bwMode="auto">
            <a:xfrm>
              <a:off x="5296184" y="534881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0" name="Oval 239"/>
            <p:cNvSpPr/>
            <p:nvPr/>
          </p:nvSpPr>
          <p:spPr bwMode="auto">
            <a:xfrm>
              <a:off x="7985999" y="619200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7530867" y="534657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6258455" y="558317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6911967" y="50539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6800895" y="550568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9" name="Straight Connector 248"/>
            <p:cNvCxnSpPr>
              <a:stCxn id="0" idx="1"/>
              <a:endCxn id="0" idx="5"/>
            </p:cNvCxnSpPr>
            <p:nvPr/>
          </p:nvCxnSpPr>
          <p:spPr>
            <a:xfrm rot="16200000" flipV="1">
              <a:off x="6300262" y="4507108"/>
              <a:ext cx="773709" cy="26235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Rectangle 249"/>
            <p:cNvSpPr/>
            <p:nvPr/>
          </p:nvSpPr>
          <p:spPr bwMode="auto">
            <a:xfrm>
              <a:off x="5065848" y="5173068"/>
              <a:ext cx="177760" cy="176348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251" name="Straight Connector 250"/>
            <p:cNvCxnSpPr>
              <a:stCxn id="0" idx="2"/>
              <a:endCxn id="0" idx="7"/>
            </p:cNvCxnSpPr>
            <p:nvPr/>
          </p:nvCxnSpPr>
          <p:spPr>
            <a:xfrm rot="10800000" flipV="1">
              <a:off x="5375341" y="5103164"/>
              <a:ext cx="1536357" cy="2605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0" idx="1"/>
              <a:endCxn id="0" idx="5"/>
            </p:cNvCxnSpPr>
            <p:nvPr/>
          </p:nvCxnSpPr>
          <p:spPr>
            <a:xfrm rot="16200000" flipV="1">
              <a:off x="6961164" y="5168008"/>
              <a:ext cx="1067623" cy="10078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Rectangle 252"/>
            <p:cNvSpPr/>
            <p:nvPr/>
          </p:nvSpPr>
          <p:spPr bwMode="auto">
            <a:xfrm>
              <a:off x="6624425" y="5193721"/>
              <a:ext cx="177760" cy="177937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5370580" y="5109519"/>
              <a:ext cx="2655295" cy="1116873"/>
            </a:xfrm>
            <a:custGeom>
              <a:avLst/>
              <a:gdLst>
                <a:gd name="connsiteX0" fmla="*/ 0 w 2656115"/>
                <a:gd name="connsiteY0" fmla="*/ 275771 h 1117600"/>
                <a:gd name="connsiteX1" fmla="*/ 1596572 w 2656115"/>
                <a:gd name="connsiteY1" fmla="*/ 0 h 1117600"/>
                <a:gd name="connsiteX2" fmla="*/ 2656115 w 2656115"/>
                <a:gd name="connsiteY2" fmla="*/ 1117600 h 1117600"/>
                <a:gd name="connsiteX3" fmla="*/ 0 w 2656115"/>
                <a:gd name="connsiteY3" fmla="*/ 275771 h 111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6115" h="1117600">
                  <a:moveTo>
                    <a:pt x="0" y="275771"/>
                  </a:moveTo>
                  <a:lnTo>
                    <a:pt x="1596572" y="0"/>
                  </a:lnTo>
                  <a:lnTo>
                    <a:pt x="2656115" y="1117600"/>
                  </a:lnTo>
                  <a:lnTo>
                    <a:pt x="0" y="275771"/>
                  </a:lnTo>
                  <a:close/>
                </a:path>
              </a:pathLst>
            </a:custGeom>
            <a:solidFill>
              <a:srgbClr val="FF00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0582" name="Group 266"/>
            <p:cNvGrpSpPr>
              <a:grpSpLocks/>
            </p:cNvGrpSpPr>
            <p:nvPr/>
          </p:nvGrpSpPr>
          <p:grpSpPr bwMode="auto">
            <a:xfrm>
              <a:off x="5319869" y="5109029"/>
              <a:ext cx="2702738" cy="1155814"/>
              <a:chOff x="4942497" y="3436866"/>
              <a:chExt cx="2702738" cy="3002148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 rot="16200000" flipH="1">
                <a:off x="5069699" y="4922128"/>
                <a:ext cx="2975280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4967964" y="4925460"/>
                <a:ext cx="2983533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16200000" flipH="1">
                <a:off x="5388875" y="4925460"/>
                <a:ext cx="2967027" cy="2539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rot="16200000" flipH="1">
                <a:off x="5446806" y="4918633"/>
                <a:ext cx="2987661" cy="3491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rot="16200000" flipH="1">
                <a:off x="3681265" y="4926252"/>
                <a:ext cx="3000040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16200000" flipH="1">
                <a:off x="3458429" y="4930382"/>
                <a:ext cx="2991787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4410082" y="4926252"/>
                <a:ext cx="2983533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16200000" flipH="1">
                <a:off x="4535625" y="4929904"/>
                <a:ext cx="2954649" cy="20632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16200000" flipH="1">
                <a:off x="4623871" y="4914032"/>
                <a:ext cx="2967027" cy="3174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16200000" flipH="1">
                <a:off x="5688052" y="4934505"/>
                <a:ext cx="2967027" cy="2380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16200000" flipH="1">
                <a:off x="6141658" y="4926254"/>
                <a:ext cx="2983533" cy="2380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9" name="Rectangle 268"/>
            <p:cNvSpPr/>
            <p:nvPr/>
          </p:nvSpPr>
          <p:spPr bwMode="auto">
            <a:xfrm>
              <a:off x="7690987" y="6177142"/>
              <a:ext cx="349172" cy="35428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00" name="Rectangular Callout 199"/>
          <p:cNvSpPr/>
          <p:nvPr/>
        </p:nvSpPr>
        <p:spPr>
          <a:xfrm>
            <a:off x="2700338" y="4630738"/>
            <a:ext cx="796925" cy="361950"/>
          </a:xfrm>
          <a:prstGeom prst="wedgeRectCallout">
            <a:avLst>
              <a:gd name="adj1" fmla="val -16976"/>
              <a:gd name="adj2" fmla="val 52466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false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291" name="Straight Connector 290"/>
          <p:cNvCxnSpPr>
            <a:endCxn id="222" idx="2"/>
          </p:cNvCxnSpPr>
          <p:nvPr/>
        </p:nvCxnSpPr>
        <p:spPr>
          <a:xfrm rot="10800000" flipV="1">
            <a:off x="550863" y="2887663"/>
            <a:ext cx="1147762" cy="4937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stCxn id="222" idx="0"/>
          </p:cNvCxnSpPr>
          <p:nvPr/>
        </p:nvCxnSpPr>
        <p:spPr>
          <a:xfrm flipH="1" flipV="1">
            <a:off x="1727200" y="2903538"/>
            <a:ext cx="465138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222" idx="1"/>
          </p:cNvCxnSpPr>
          <p:nvPr/>
        </p:nvCxnSpPr>
        <p:spPr>
          <a:xfrm flipH="1">
            <a:off x="1712913" y="1582738"/>
            <a:ext cx="841375" cy="12906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Rectangle 293"/>
          <p:cNvSpPr/>
          <p:nvPr/>
        </p:nvSpPr>
        <p:spPr bwMode="auto">
          <a:xfrm>
            <a:off x="1471613" y="2552700"/>
            <a:ext cx="241300" cy="2778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cxnSp>
        <p:nvCxnSpPr>
          <p:cNvPr id="301" name="Straight Connector 300"/>
          <p:cNvCxnSpPr>
            <a:endCxn id="254" idx="0"/>
          </p:cNvCxnSpPr>
          <p:nvPr/>
        </p:nvCxnSpPr>
        <p:spPr>
          <a:xfrm rot="10800000">
            <a:off x="5370513" y="5384800"/>
            <a:ext cx="1495425" cy="1746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rot="10800000">
            <a:off x="6835775" y="5573713"/>
            <a:ext cx="1190625" cy="638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stCxn id="254" idx="1"/>
          </p:cNvCxnSpPr>
          <p:nvPr/>
        </p:nvCxnSpPr>
        <p:spPr>
          <a:xfrm flipH="1">
            <a:off x="6821488" y="5108575"/>
            <a:ext cx="146050" cy="4206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Rectangle 304"/>
          <p:cNvSpPr/>
          <p:nvPr/>
        </p:nvSpPr>
        <p:spPr bwMode="auto">
          <a:xfrm>
            <a:off x="6856413" y="5600700"/>
            <a:ext cx="241300" cy="2778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295" name="Down Arrow 294"/>
          <p:cNvSpPr/>
          <p:nvPr/>
        </p:nvSpPr>
        <p:spPr>
          <a:xfrm rot="16200000">
            <a:off x="3180805" y="2103936"/>
            <a:ext cx="271463" cy="773113"/>
          </a:xfrm>
          <a:prstGeom prst="downArrow">
            <a:avLst/>
          </a:prstGeom>
          <a:effectLst>
            <a:outerShdw dist="20000"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6" name="Down Arrow 295"/>
          <p:cNvSpPr/>
          <p:nvPr/>
        </p:nvSpPr>
        <p:spPr>
          <a:xfrm rot="16200000">
            <a:off x="4167777" y="3990794"/>
            <a:ext cx="271463" cy="773113"/>
          </a:xfrm>
          <a:prstGeom prst="downArrow">
            <a:avLst/>
          </a:prstGeom>
          <a:effectLst>
            <a:outerShdw dist="20000" sx="1000" sy="1000" rotWithShape="0">
              <a:srgbClr val="000000"/>
            </a:outerShdw>
          </a:effectLst>
          <a:scene3d>
            <a:camera prst="orthographicFront">
              <a:rot lat="0" lon="0" rev="2400000"/>
            </a:camera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" name="Down Arrow 296"/>
          <p:cNvSpPr/>
          <p:nvPr/>
        </p:nvSpPr>
        <p:spPr>
          <a:xfrm rot="16200000">
            <a:off x="6501880" y="4701243"/>
            <a:ext cx="245880" cy="364762"/>
          </a:xfrm>
          <a:prstGeom prst="downArrow">
            <a:avLst/>
          </a:prstGeom>
          <a:effectLst>
            <a:outerShdw dist="20000" sx="1000" sy="1000" rotWithShape="0">
              <a:srgbClr val="000000"/>
            </a:outerShdw>
          </a:effectLst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9" name="Group 311"/>
          <p:cNvGrpSpPr>
            <a:grpSpLocks/>
          </p:cNvGrpSpPr>
          <p:nvPr/>
        </p:nvGrpSpPr>
        <p:grpSpPr bwMode="auto">
          <a:xfrm>
            <a:off x="4856163" y="1482725"/>
            <a:ext cx="3559175" cy="3243263"/>
            <a:chOff x="4855783" y="1482451"/>
            <a:chExt cx="3559488" cy="3243094"/>
          </a:xfrm>
        </p:grpSpPr>
        <p:grpSp>
          <p:nvGrpSpPr>
            <p:cNvPr id="60442" name="Group 201"/>
            <p:cNvGrpSpPr>
              <a:grpSpLocks/>
            </p:cNvGrpSpPr>
            <p:nvPr/>
          </p:nvGrpSpPr>
          <p:grpSpPr bwMode="auto">
            <a:xfrm>
              <a:off x="4855783" y="1482451"/>
              <a:ext cx="3559488" cy="3243094"/>
              <a:chOff x="4855783" y="1482451"/>
              <a:chExt cx="3559488" cy="3243094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16200000" flipH="1">
                <a:off x="5264014" y="3142888"/>
                <a:ext cx="2977995" cy="25402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5162406" y="3147651"/>
                <a:ext cx="2985932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5583130" y="3147651"/>
                <a:ext cx="2970057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0" idx="1"/>
              </p:cNvCxnSpPr>
              <p:nvPr/>
            </p:nvCxnSpPr>
            <p:spPr>
              <a:xfrm rot="16200000" flipH="1">
                <a:off x="5641873" y="3141300"/>
                <a:ext cx="2987519" cy="3492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3876420" y="3147650"/>
                <a:ext cx="3001806" cy="23815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6200000" flipH="1">
                <a:off x="3398538" y="3155588"/>
                <a:ext cx="2977995" cy="15876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3576355" y="3147649"/>
                <a:ext cx="2985931" cy="39690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3653355" y="3151619"/>
                <a:ext cx="2993869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4604351" y="3146856"/>
                <a:ext cx="2985932" cy="25402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endCxn id="0" idx="1"/>
              </p:cNvCxnSpPr>
              <p:nvPr/>
            </p:nvCxnSpPr>
            <p:spPr>
              <a:xfrm rot="16200000" flipH="1">
                <a:off x="4729773" y="3151619"/>
                <a:ext cx="2958946" cy="20639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4818681" y="3135745"/>
                <a:ext cx="2970058" cy="3175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 flipH="1">
                <a:off x="5883193" y="3155587"/>
                <a:ext cx="2970058" cy="23815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6200000" flipH="1">
                <a:off x="6335672" y="3147650"/>
                <a:ext cx="2985932" cy="23815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6200000" flipH="1">
                <a:off x="6457920" y="3155588"/>
                <a:ext cx="2985931" cy="2381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6200000" flipH="1">
                <a:off x="6627797" y="3139713"/>
                <a:ext cx="2993869" cy="3175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6200000" flipH="1">
                <a:off x="6870707" y="3139713"/>
                <a:ext cx="2993869" cy="3175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4903412" y="4652524"/>
                <a:ext cx="3472167" cy="158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4903412" y="4523943"/>
                <a:ext cx="3464230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895473" y="4320753"/>
                <a:ext cx="3480106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4887536" y="4142962"/>
                <a:ext cx="3488044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4903412" y="3835003"/>
                <a:ext cx="3464230" cy="793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4887536" y="3722297"/>
                <a:ext cx="3480106" cy="793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895473" y="3609590"/>
                <a:ext cx="3480106" cy="158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4895473" y="3471485"/>
                <a:ext cx="3464230" cy="793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endCxn id="0" idx="2"/>
              </p:cNvCxnSpPr>
              <p:nvPr/>
            </p:nvCxnSpPr>
            <p:spPr>
              <a:xfrm flipV="1">
                <a:off x="4863721" y="3174638"/>
                <a:ext cx="3459467" cy="4763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879597" y="2961924"/>
                <a:ext cx="3480106" cy="15874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0" idx="2"/>
              </p:cNvCxnSpPr>
              <p:nvPr/>
            </p:nvCxnSpPr>
            <p:spPr>
              <a:xfrm rot="10800000" flipH="1">
                <a:off x="4855783" y="2823819"/>
                <a:ext cx="3503920" cy="4762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887536" y="2695238"/>
                <a:ext cx="3472167" cy="793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4879597" y="2241236"/>
                <a:ext cx="3472168" cy="7938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V="1">
                <a:off x="4879597" y="2120593"/>
                <a:ext cx="3472168" cy="0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4879597" y="1998362"/>
                <a:ext cx="3472168" cy="0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4871659" y="1674529"/>
                <a:ext cx="3470580" cy="1587"/>
              </a:xfrm>
              <a:prstGeom prst="line">
                <a:avLst/>
              </a:prstGeom>
              <a:ln w="190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Oval 1"/>
              <p:cNvSpPr/>
              <p:nvPr/>
            </p:nvSpPr>
            <p:spPr bwMode="auto">
              <a:xfrm>
                <a:off x="5122012" y="34329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" name="Oval 2"/>
              <p:cNvSpPr/>
              <p:nvPr/>
            </p:nvSpPr>
            <p:spPr bwMode="auto">
              <a:xfrm>
                <a:off x="7107169" y="218617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 bwMode="auto">
              <a:xfrm>
                <a:off x="7811827" y="427611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 bwMode="auto">
              <a:xfrm>
                <a:off x="6270005" y="29453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 bwMode="auto">
              <a:xfrm>
                <a:off x="7356695" y="343068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 bwMode="auto">
              <a:xfrm>
                <a:off x="6084283" y="3667293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6737795" y="3138027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6626723" y="3589802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7032347" y="4094013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5366279" y="4277837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5334428" y="219943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6260969" y="195999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7930611" y="2650347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8103455" y="381168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6206203" y="4627413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4855784" y="27794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5047963" y="4490253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7105021" y="1649931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7930129" y="2064254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8323019" y="312588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03" name="Straight Connector 102"/>
              <p:cNvCxnSpPr>
                <a:stCxn id="0" idx="2"/>
                <a:endCxn id="0" idx="0"/>
              </p:cNvCxnSpPr>
              <p:nvPr/>
            </p:nvCxnSpPr>
            <p:spPr>
              <a:xfrm rot="10800000" flipV="1">
                <a:off x="5168548" y="1698340"/>
                <a:ext cx="1936920" cy="1735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6125155" y="2591078"/>
                <a:ext cx="774660" cy="26243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0" idx="0"/>
                <a:endCxn id="0" idx="5"/>
              </p:cNvCxnSpPr>
              <p:nvPr/>
            </p:nvCxnSpPr>
            <p:spPr>
              <a:xfrm rot="16200000" flipV="1">
                <a:off x="6249115" y="2667411"/>
                <a:ext cx="2543042" cy="67474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Rectangle 112"/>
              <p:cNvSpPr/>
              <p:nvPr/>
            </p:nvSpPr>
            <p:spPr bwMode="auto">
              <a:xfrm>
                <a:off x="6900663" y="1482451"/>
                <a:ext cx="179403" cy="177791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7597636" y="4341390"/>
                <a:ext cx="179404" cy="177791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4892298" y="3257184"/>
                <a:ext cx="177816" cy="176204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b</a:t>
                </a:r>
              </a:p>
            </p:txBody>
          </p:sp>
          <p:cxnSp>
            <p:nvCxnSpPr>
              <p:cNvPr id="145" name="Straight Connector 144"/>
              <p:cNvCxnSpPr>
                <a:stCxn id="0" idx="2"/>
                <a:endCxn id="0" idx="7"/>
              </p:cNvCxnSpPr>
              <p:nvPr/>
            </p:nvCxnSpPr>
            <p:spPr>
              <a:xfrm rot="10800000" flipV="1">
                <a:off x="5200300" y="3187337"/>
                <a:ext cx="1536835" cy="26033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>
                <a:stCxn id="0" idx="1"/>
                <a:endCxn id="0" idx="5"/>
              </p:cNvCxnSpPr>
              <p:nvPr/>
            </p:nvCxnSpPr>
            <p:spPr>
              <a:xfrm rot="16200000" flipV="1">
                <a:off x="6786428" y="3252350"/>
                <a:ext cx="1068332" cy="100815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>
                <a:stCxn id="0" idx="0"/>
                <a:endCxn id="0" idx="3"/>
              </p:cNvCxnSpPr>
              <p:nvPr/>
            </p:nvCxnSpPr>
            <p:spPr>
              <a:xfrm rot="5400000" flipH="1" flipV="1">
                <a:off x="6248241" y="2268200"/>
                <a:ext cx="1404865" cy="3349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Rectangle 155"/>
              <p:cNvSpPr/>
              <p:nvPr/>
            </p:nvSpPr>
            <p:spPr bwMode="auto">
              <a:xfrm>
                <a:off x="6449773" y="3277820"/>
                <a:ext cx="177816" cy="177791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6778414" y="1684053"/>
                <a:ext cx="1089121" cy="2655749"/>
              </a:xfrm>
              <a:custGeom>
                <a:avLst/>
                <a:gdLst>
                  <a:gd name="connsiteX0" fmla="*/ 0 w 1088572"/>
                  <a:gd name="connsiteY0" fmla="*/ 1465943 h 2656114"/>
                  <a:gd name="connsiteX1" fmla="*/ 1088572 w 1088572"/>
                  <a:gd name="connsiteY1" fmla="*/ 2656114 h 2656114"/>
                  <a:gd name="connsiteX2" fmla="*/ 391886 w 1088572"/>
                  <a:gd name="connsiteY2" fmla="*/ 0 h 2656114"/>
                  <a:gd name="connsiteX3" fmla="*/ 0 w 1088572"/>
                  <a:gd name="connsiteY3" fmla="*/ 1465943 h 265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8572" h="2656114">
                    <a:moveTo>
                      <a:pt x="0" y="1465943"/>
                    </a:moveTo>
                    <a:lnTo>
                      <a:pt x="1088572" y="2656114"/>
                    </a:lnTo>
                    <a:lnTo>
                      <a:pt x="391886" y="0"/>
                    </a:lnTo>
                    <a:lnTo>
                      <a:pt x="0" y="146594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  <a:alpha val="2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5195538" y="3193687"/>
                <a:ext cx="2656121" cy="1117542"/>
              </a:xfrm>
              <a:custGeom>
                <a:avLst/>
                <a:gdLst>
                  <a:gd name="connsiteX0" fmla="*/ 0 w 2656115"/>
                  <a:gd name="connsiteY0" fmla="*/ 275771 h 1117600"/>
                  <a:gd name="connsiteX1" fmla="*/ 1596572 w 2656115"/>
                  <a:gd name="connsiteY1" fmla="*/ 0 h 1117600"/>
                  <a:gd name="connsiteX2" fmla="*/ 2656115 w 2656115"/>
                  <a:gd name="connsiteY2" fmla="*/ 1117600 h 1117600"/>
                  <a:gd name="connsiteX3" fmla="*/ 0 w 2656115"/>
                  <a:gd name="connsiteY3" fmla="*/ 275771 h 111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56115" h="1117600">
                    <a:moveTo>
                      <a:pt x="0" y="275771"/>
                    </a:moveTo>
                    <a:lnTo>
                      <a:pt x="1596572" y="0"/>
                    </a:lnTo>
                    <a:lnTo>
                      <a:pt x="2656115" y="1117600"/>
                    </a:lnTo>
                    <a:lnTo>
                      <a:pt x="0" y="275771"/>
                    </a:lnTo>
                    <a:close/>
                  </a:path>
                </a:pathLst>
              </a:custGeom>
              <a:solidFill>
                <a:srgbClr val="FF0000">
                  <a:alpha val="2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5138383" y="1669766"/>
                <a:ext cx="2002013" cy="1798544"/>
              </a:xfrm>
              <a:custGeom>
                <a:avLst/>
                <a:gdLst>
                  <a:gd name="connsiteX0" fmla="*/ 1640114 w 2002972"/>
                  <a:gd name="connsiteY0" fmla="*/ 1480457 h 1799771"/>
                  <a:gd name="connsiteX1" fmla="*/ 2002972 w 2002972"/>
                  <a:gd name="connsiteY1" fmla="*/ 0 h 1799771"/>
                  <a:gd name="connsiteX2" fmla="*/ 0 w 2002972"/>
                  <a:gd name="connsiteY2" fmla="*/ 1799771 h 1799771"/>
                  <a:gd name="connsiteX3" fmla="*/ 1640114 w 2002972"/>
                  <a:gd name="connsiteY3" fmla="*/ 1480457 h 1799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02972" h="1799771">
                    <a:moveTo>
                      <a:pt x="1640114" y="1480457"/>
                    </a:moveTo>
                    <a:lnTo>
                      <a:pt x="2002972" y="0"/>
                    </a:lnTo>
                    <a:lnTo>
                      <a:pt x="0" y="1799771"/>
                    </a:lnTo>
                    <a:lnTo>
                      <a:pt x="1640114" y="1480457"/>
                    </a:lnTo>
                    <a:close/>
                  </a:path>
                </a:pathLst>
              </a:custGeom>
              <a:solidFill>
                <a:schemeClr val="bg2">
                  <a:lumMod val="50000"/>
                  <a:alpha val="3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298" name="Straight Connector 297"/>
            <p:cNvCxnSpPr/>
            <p:nvPr/>
          </p:nvCxnSpPr>
          <p:spPr>
            <a:xfrm rot="10800000" flipV="1">
              <a:off x="5138383" y="2960337"/>
              <a:ext cx="1146276" cy="4936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flipH="1" flipV="1">
              <a:off x="6313236" y="2976211"/>
              <a:ext cx="465178" cy="1587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H="1">
              <a:off x="6298947" y="1653892"/>
              <a:ext cx="841449" cy="12921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6" name="Rectangle 305"/>
            <p:cNvSpPr/>
            <p:nvPr/>
          </p:nvSpPr>
          <p:spPr bwMode="auto">
            <a:xfrm>
              <a:off x="6057626" y="2623805"/>
              <a:ext cx="241321" cy="27938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h</a:t>
              </a:r>
            </a:p>
          </p:txBody>
        </p:sp>
        <p:cxnSp>
          <p:nvCxnSpPr>
            <p:cNvPr id="307" name="Straight Connector 306"/>
            <p:cNvCxnSpPr/>
            <p:nvPr/>
          </p:nvCxnSpPr>
          <p:spPr>
            <a:xfrm rot="10800000">
              <a:off x="5181249" y="3498471"/>
              <a:ext cx="1495557" cy="17302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rot="10800000">
              <a:off x="6648228" y="3687374"/>
              <a:ext cx="1189143" cy="6381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 flipH="1">
              <a:off x="6632351" y="3222260"/>
              <a:ext cx="146063" cy="4206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" name="Rectangle 309"/>
            <p:cNvSpPr/>
            <p:nvPr/>
          </p:nvSpPr>
          <p:spPr bwMode="auto">
            <a:xfrm>
              <a:off x="6667279" y="3712773"/>
              <a:ext cx="241321" cy="27938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  <p:sp>
          <p:nvSpPr>
            <p:cNvPr id="311" name="Rectangular Callout 310"/>
            <p:cNvSpPr/>
            <p:nvPr/>
          </p:nvSpPr>
          <p:spPr>
            <a:xfrm>
              <a:off x="6835569" y="2858742"/>
              <a:ext cx="798583" cy="363518"/>
            </a:xfrm>
            <a:prstGeom prst="wedgeRectCallout">
              <a:avLst>
                <a:gd name="adj1" fmla="val -16976"/>
                <a:gd name="adj2" fmla="val 52466"/>
              </a:avLst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false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3" name="Straight Connector 312"/>
          <p:cNvCxnSpPr/>
          <p:nvPr/>
        </p:nvCxnSpPr>
        <p:spPr>
          <a:xfrm rot="10800000" flipV="1">
            <a:off x="5384800" y="2303463"/>
            <a:ext cx="2613025" cy="14986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>
            <a:off x="5857875" y="2132013"/>
            <a:ext cx="2008188" cy="17145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438" name="Group 20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203" name="Rectangle 20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4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207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Overlapping Subproblems</a:t>
            </a:r>
          </a:p>
        </p:txBody>
      </p:sp>
      <p:cxnSp>
        <p:nvCxnSpPr>
          <p:cNvPr id="94" name="Straight Connector 93"/>
          <p:cNvCxnSpPr/>
          <p:nvPr/>
        </p:nvCxnSpPr>
        <p:spPr>
          <a:xfrm rot="16200000" flipH="1">
            <a:off x="5263357" y="3144043"/>
            <a:ext cx="2978150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51625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5583238" y="3148013"/>
            <a:ext cx="2970212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0" idx="1"/>
          </p:cNvCxnSpPr>
          <p:nvPr/>
        </p:nvCxnSpPr>
        <p:spPr>
          <a:xfrm rot="16200000" flipH="1">
            <a:off x="5641181" y="3140869"/>
            <a:ext cx="2989263" cy="349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3876676" y="3148012"/>
            <a:ext cx="3001962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3398838" y="3155950"/>
            <a:ext cx="297815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3576638" y="3148013"/>
            <a:ext cx="2986087" cy="396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H="1">
            <a:off x="3653631" y="3151982"/>
            <a:ext cx="2994025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H="1">
            <a:off x="4603750" y="3148013"/>
            <a:ext cx="2986088" cy="2381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0" idx="1"/>
          </p:cNvCxnSpPr>
          <p:nvPr/>
        </p:nvCxnSpPr>
        <p:spPr>
          <a:xfrm rot="16200000" flipH="1">
            <a:off x="4729957" y="3151981"/>
            <a:ext cx="2959100" cy="206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4818856" y="3136107"/>
            <a:ext cx="2970213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5882481" y="3155157"/>
            <a:ext cx="2970213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H="1">
            <a:off x="6335713" y="3148012"/>
            <a:ext cx="2986088" cy="2381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 flipH="1">
            <a:off x="6457156" y="3155157"/>
            <a:ext cx="2986087" cy="2540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627812" y="3140076"/>
            <a:ext cx="2994025" cy="3175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6869906" y="3139282"/>
            <a:ext cx="2994025" cy="333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03788" y="4652963"/>
            <a:ext cx="3471862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03788" y="4522788"/>
            <a:ext cx="346392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895850" y="4321175"/>
            <a:ext cx="3479800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887913" y="4143375"/>
            <a:ext cx="3487737" cy="158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03788" y="3835400"/>
            <a:ext cx="346392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887913" y="3722688"/>
            <a:ext cx="3479800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895850" y="3608388"/>
            <a:ext cx="3479800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95850" y="3471863"/>
            <a:ext cx="3463925" cy="793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0" idx="2"/>
          </p:cNvCxnSpPr>
          <p:nvPr/>
        </p:nvCxnSpPr>
        <p:spPr>
          <a:xfrm flipV="1">
            <a:off x="4864100" y="3175000"/>
            <a:ext cx="3459163" cy="4763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79975" y="2962275"/>
            <a:ext cx="3479800" cy="1587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0" idx="2"/>
          </p:cNvCxnSpPr>
          <p:nvPr/>
        </p:nvCxnSpPr>
        <p:spPr>
          <a:xfrm rot="10800000" flipH="1">
            <a:off x="4856163" y="2824163"/>
            <a:ext cx="3503612" cy="4762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87913" y="2693988"/>
            <a:ext cx="3471862" cy="9525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879975" y="2241550"/>
            <a:ext cx="3470275" cy="7938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4879975" y="2120900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879975" y="1998663"/>
            <a:ext cx="347027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872038" y="1674813"/>
            <a:ext cx="3470275" cy="1587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 bwMode="auto">
          <a:xfrm>
            <a:off x="5122012" y="3432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107169" y="21861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7811827" y="427611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270005" y="29453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7356695" y="3430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084283" y="366729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6737795" y="31380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626723" y="35898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>
            <a:off x="7032347" y="40940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5366279" y="427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5334428" y="219943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>
            <a:off x="6260969" y="19599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7930611" y="265034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8103455" y="38116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>
            <a:off x="6206203" y="462741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855784" y="277949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5047963" y="44902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>
            <a:off x="7105021" y="164993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7930129" y="20642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 bwMode="auto">
          <a:xfrm>
            <a:off x="8323019" y="3125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3" name="Straight Connector 102"/>
          <p:cNvCxnSpPr>
            <a:stCxn id="0" idx="2"/>
            <a:endCxn id="0" idx="0"/>
          </p:cNvCxnSpPr>
          <p:nvPr/>
        </p:nvCxnSpPr>
        <p:spPr>
          <a:xfrm rot="10800000" flipV="1">
            <a:off x="5168900" y="1698625"/>
            <a:ext cx="1936750" cy="17335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0" idx="1"/>
            <a:endCxn id="0" idx="5"/>
          </p:cNvCxnSpPr>
          <p:nvPr/>
        </p:nvCxnSpPr>
        <p:spPr>
          <a:xfrm rot="16200000" flipV="1">
            <a:off x="6125369" y="2591594"/>
            <a:ext cx="774700" cy="2624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0" idx="0"/>
            <a:endCxn id="0" idx="5"/>
          </p:cNvCxnSpPr>
          <p:nvPr/>
        </p:nvCxnSpPr>
        <p:spPr>
          <a:xfrm rot="16200000" flipV="1">
            <a:off x="6249194" y="2667794"/>
            <a:ext cx="2543175" cy="674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 bwMode="auto">
          <a:xfrm>
            <a:off x="6900863" y="14827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7597775" y="43418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891088" y="325755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cxnSp>
        <p:nvCxnSpPr>
          <p:cNvPr id="145" name="Straight Connector 144"/>
          <p:cNvCxnSpPr>
            <a:stCxn id="0" idx="2"/>
            <a:endCxn id="0" idx="7"/>
          </p:cNvCxnSpPr>
          <p:nvPr/>
        </p:nvCxnSpPr>
        <p:spPr>
          <a:xfrm rot="10800000" flipV="1">
            <a:off x="5200650" y="3187700"/>
            <a:ext cx="1536700" cy="260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0" idx="1"/>
            <a:endCxn id="0" idx="5"/>
          </p:cNvCxnSpPr>
          <p:nvPr/>
        </p:nvCxnSpPr>
        <p:spPr>
          <a:xfrm rot="16200000" flipV="1">
            <a:off x="6785769" y="3251994"/>
            <a:ext cx="1069975" cy="1008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0" idx="0"/>
            <a:endCxn id="0" idx="3"/>
          </p:cNvCxnSpPr>
          <p:nvPr/>
        </p:nvCxnSpPr>
        <p:spPr>
          <a:xfrm rot="5400000" flipH="1" flipV="1">
            <a:off x="6248400" y="2268538"/>
            <a:ext cx="1404938" cy="334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 bwMode="auto">
          <a:xfrm>
            <a:off x="6450013" y="32781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cxnSp>
        <p:nvCxnSpPr>
          <p:cNvPr id="298" name="Straight Connector 297"/>
          <p:cNvCxnSpPr/>
          <p:nvPr/>
        </p:nvCxnSpPr>
        <p:spPr>
          <a:xfrm rot="10800000" flipV="1">
            <a:off x="5138738" y="2960688"/>
            <a:ext cx="1146175" cy="4937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 flipH="1" flipV="1">
            <a:off x="6313488" y="2974975"/>
            <a:ext cx="465137" cy="160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flipH="1">
            <a:off x="6299200" y="1654175"/>
            <a:ext cx="841375" cy="129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Rectangle 305"/>
          <p:cNvSpPr/>
          <p:nvPr/>
        </p:nvSpPr>
        <p:spPr bwMode="auto">
          <a:xfrm>
            <a:off x="6057900" y="2624138"/>
            <a:ext cx="241300" cy="2794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cxnSp>
        <p:nvCxnSpPr>
          <p:cNvPr id="307" name="Straight Connector 306"/>
          <p:cNvCxnSpPr/>
          <p:nvPr/>
        </p:nvCxnSpPr>
        <p:spPr>
          <a:xfrm rot="10800000">
            <a:off x="5181600" y="3497263"/>
            <a:ext cx="1495425" cy="1746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 rot="10800000">
            <a:off x="6646863" y="3686175"/>
            <a:ext cx="1190625" cy="639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 flipH="1">
            <a:off x="6632575" y="3222625"/>
            <a:ext cx="146050" cy="4206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Rectangle 309"/>
          <p:cNvSpPr/>
          <p:nvPr/>
        </p:nvSpPr>
        <p:spPr bwMode="auto">
          <a:xfrm>
            <a:off x="6667500" y="3713163"/>
            <a:ext cx="241300" cy="2778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grpSp>
        <p:nvGrpSpPr>
          <p:cNvPr id="10" name="Group 364"/>
          <p:cNvGrpSpPr>
            <a:grpSpLocks/>
          </p:cNvGrpSpPr>
          <p:nvPr/>
        </p:nvGrpSpPr>
        <p:grpSpPr bwMode="auto">
          <a:xfrm>
            <a:off x="6778625" y="1684338"/>
            <a:ext cx="1087438" cy="2655887"/>
            <a:chOff x="6778171" y="1683657"/>
            <a:chExt cx="1088572" cy="2656114"/>
          </a:xfrm>
        </p:grpSpPr>
        <p:sp>
          <p:nvSpPr>
            <p:cNvPr id="153" name="Freeform 152"/>
            <p:cNvSpPr/>
            <p:nvPr/>
          </p:nvSpPr>
          <p:spPr>
            <a:xfrm>
              <a:off x="6778171" y="1683657"/>
              <a:ext cx="1088572" cy="2656114"/>
            </a:xfrm>
            <a:custGeom>
              <a:avLst/>
              <a:gdLst>
                <a:gd name="connsiteX0" fmla="*/ 0 w 1088572"/>
                <a:gd name="connsiteY0" fmla="*/ 1465943 h 2656114"/>
                <a:gd name="connsiteX1" fmla="*/ 1088572 w 1088572"/>
                <a:gd name="connsiteY1" fmla="*/ 2656114 h 2656114"/>
                <a:gd name="connsiteX2" fmla="*/ 391886 w 1088572"/>
                <a:gd name="connsiteY2" fmla="*/ 0 h 2656114"/>
                <a:gd name="connsiteX3" fmla="*/ 0 w 1088572"/>
                <a:gd name="connsiteY3" fmla="*/ 1465943 h 265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2656114">
                  <a:moveTo>
                    <a:pt x="0" y="1465943"/>
                  </a:moveTo>
                  <a:lnTo>
                    <a:pt x="1088572" y="2656114"/>
                  </a:lnTo>
                  <a:lnTo>
                    <a:pt x="391886" y="0"/>
                  </a:lnTo>
                  <a:lnTo>
                    <a:pt x="0" y="1465943"/>
                  </a:lnTo>
                  <a:close/>
                </a:path>
              </a:pathLst>
            </a:custGeom>
            <a:solidFill>
              <a:schemeClr val="accent6">
                <a:lumMod val="75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1" name="Rectangular Callout 310"/>
            <p:cNvSpPr/>
            <p:nvPr/>
          </p:nvSpPr>
          <p:spPr>
            <a:xfrm>
              <a:off x="6836970" y="2860095"/>
              <a:ext cx="797756" cy="361981"/>
            </a:xfrm>
            <a:prstGeom prst="wedgeRectCallout">
              <a:avLst>
                <a:gd name="adj1" fmla="val -16976"/>
                <a:gd name="adj2" fmla="val 52466"/>
              </a:avLst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false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2" name="Rounded Rectangle 201"/>
          <p:cNvSpPr/>
          <p:nvPr/>
        </p:nvSpPr>
        <p:spPr>
          <a:xfrm>
            <a:off x="0" y="930275"/>
            <a:ext cx="5167313" cy="4714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Store the results of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3" name="Group 365"/>
          <p:cNvGrpSpPr>
            <a:grpSpLocks/>
          </p:cNvGrpSpPr>
          <p:nvPr/>
        </p:nvGrpSpPr>
        <p:grpSpPr bwMode="auto">
          <a:xfrm>
            <a:off x="595313" y="1482725"/>
            <a:ext cx="3741737" cy="3243263"/>
            <a:chOff x="595448" y="1482451"/>
            <a:chExt cx="3741309" cy="3243094"/>
          </a:xfrm>
        </p:grpSpPr>
        <p:cxnSp>
          <p:nvCxnSpPr>
            <p:cNvPr id="247" name="Straight Connector 246"/>
            <p:cNvCxnSpPr/>
            <p:nvPr/>
          </p:nvCxnSpPr>
          <p:spPr>
            <a:xfrm rot="16200000" flipH="1">
              <a:off x="1185044" y="3143684"/>
              <a:ext cx="2977995" cy="2380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084249" y="3147652"/>
              <a:ext cx="2985932" cy="2381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1504889" y="3147652"/>
              <a:ext cx="2970057" cy="2381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>
              <a:stCxn id="0" idx="1"/>
            </p:cNvCxnSpPr>
            <p:nvPr/>
          </p:nvCxnSpPr>
          <p:spPr>
            <a:xfrm rot="16200000" flipH="1">
              <a:off x="1563619" y="3141304"/>
              <a:ext cx="2987519" cy="3492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16200000" flipH="1">
              <a:off x="-202273" y="3146859"/>
              <a:ext cx="3001806" cy="2539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16200000" flipH="1">
              <a:off x="-680055" y="3154795"/>
              <a:ext cx="2977995" cy="17461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-501483" y="3147653"/>
              <a:ext cx="2985931" cy="3968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 rot="16200000" flipH="1">
              <a:off x="-424498" y="3151621"/>
              <a:ext cx="2993869" cy="2381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H="1">
              <a:off x="525513" y="3147652"/>
              <a:ext cx="2985932" cy="2381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endCxn id="0" idx="1"/>
            </p:cNvCxnSpPr>
            <p:nvPr/>
          </p:nvCxnSpPr>
          <p:spPr>
            <a:xfrm rot="16200000" flipH="1">
              <a:off x="650913" y="3150827"/>
              <a:ext cx="2958946" cy="2222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16200000" flipH="1">
              <a:off x="740594" y="3135748"/>
              <a:ext cx="2970058" cy="3174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rot="16200000" flipH="1">
              <a:off x="1804097" y="3154797"/>
              <a:ext cx="2970058" cy="2539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 rot="16200000" flipH="1">
              <a:off x="2257277" y="3147653"/>
              <a:ext cx="2985932" cy="23809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16200000" flipH="1">
              <a:off x="2379501" y="3155590"/>
              <a:ext cx="2985931" cy="2381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 rot="16200000" flipH="1">
              <a:off x="2549343" y="3139717"/>
              <a:ext cx="2993869" cy="31746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 rot="16200000" flipH="1">
              <a:off x="2791410" y="3138923"/>
              <a:ext cx="2993869" cy="3333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825609" y="4652524"/>
              <a:ext cx="3471466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>
              <a:off x="825609" y="4523943"/>
              <a:ext cx="3463529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>
              <a:off x="817673" y="4320753"/>
              <a:ext cx="3479402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>
              <a:off x="809735" y="4142962"/>
              <a:ext cx="3487339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>
              <a:off x="825609" y="3835003"/>
              <a:ext cx="3463529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 flipV="1">
              <a:off x="809735" y="3722297"/>
              <a:ext cx="3479402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817673" y="3609590"/>
              <a:ext cx="3479402" cy="158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>
              <a:off x="817673" y="3471485"/>
              <a:ext cx="3463529" cy="793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>
              <a:endCxn id="0" idx="2"/>
            </p:cNvCxnSpPr>
            <p:nvPr/>
          </p:nvCxnSpPr>
          <p:spPr>
            <a:xfrm flipV="1">
              <a:off x="784338" y="3174638"/>
              <a:ext cx="3460354" cy="4763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>
              <a:off x="800212" y="2961924"/>
              <a:ext cx="3480990" cy="15874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>
              <a:stCxn id="0" idx="2"/>
            </p:cNvCxnSpPr>
            <p:nvPr/>
          </p:nvCxnSpPr>
          <p:spPr>
            <a:xfrm rot="10800000" flipH="1">
              <a:off x="777989" y="2823819"/>
              <a:ext cx="3503212" cy="4762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/>
          </p:nvCxnSpPr>
          <p:spPr>
            <a:xfrm>
              <a:off x="809735" y="2695238"/>
              <a:ext cx="3471466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 flipV="1">
              <a:off x="800212" y="2241236"/>
              <a:ext cx="3471466" cy="7938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 flipV="1">
              <a:off x="800212" y="2120593"/>
              <a:ext cx="347146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 flipV="1">
              <a:off x="800212" y="1998362"/>
              <a:ext cx="3471466" cy="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/>
          </p:nvCxnSpPr>
          <p:spPr>
            <a:xfrm>
              <a:off x="792275" y="1674529"/>
              <a:ext cx="3471465" cy="1587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Oval 318"/>
            <p:cNvSpPr/>
            <p:nvPr/>
          </p:nvSpPr>
          <p:spPr bwMode="auto">
            <a:xfrm>
              <a:off x="1028985" y="341842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0" name="Oval 319"/>
            <p:cNvSpPr/>
            <p:nvPr/>
          </p:nvSpPr>
          <p:spPr bwMode="auto">
            <a:xfrm>
              <a:off x="3028655" y="2186174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1" name="Oval 320"/>
            <p:cNvSpPr/>
            <p:nvPr/>
          </p:nvSpPr>
          <p:spPr bwMode="auto">
            <a:xfrm>
              <a:off x="3733313" y="427611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2" name="Oval 321"/>
            <p:cNvSpPr/>
            <p:nvPr/>
          </p:nvSpPr>
          <p:spPr bwMode="auto">
            <a:xfrm>
              <a:off x="2191491" y="294533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3" name="Oval 322"/>
            <p:cNvSpPr/>
            <p:nvPr/>
          </p:nvSpPr>
          <p:spPr bwMode="auto">
            <a:xfrm>
              <a:off x="3278181" y="34306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4" name="Oval 323"/>
            <p:cNvSpPr/>
            <p:nvPr/>
          </p:nvSpPr>
          <p:spPr bwMode="auto">
            <a:xfrm>
              <a:off x="2005769" y="366729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5" name="Oval 324"/>
            <p:cNvSpPr/>
            <p:nvPr/>
          </p:nvSpPr>
          <p:spPr bwMode="auto">
            <a:xfrm>
              <a:off x="2659281" y="313802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6" name="Oval 325"/>
            <p:cNvSpPr/>
            <p:nvPr/>
          </p:nvSpPr>
          <p:spPr bwMode="auto">
            <a:xfrm>
              <a:off x="2548209" y="358980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7" name="Oval 326"/>
            <p:cNvSpPr/>
            <p:nvPr/>
          </p:nvSpPr>
          <p:spPr bwMode="auto">
            <a:xfrm>
              <a:off x="2953833" y="40940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8" name="Oval 327"/>
            <p:cNvSpPr/>
            <p:nvPr/>
          </p:nvSpPr>
          <p:spPr bwMode="auto">
            <a:xfrm>
              <a:off x="1287765" y="427783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9" name="Oval 328"/>
            <p:cNvSpPr/>
            <p:nvPr/>
          </p:nvSpPr>
          <p:spPr bwMode="auto">
            <a:xfrm>
              <a:off x="1255914" y="219943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0" name="Oval 329"/>
            <p:cNvSpPr/>
            <p:nvPr/>
          </p:nvSpPr>
          <p:spPr bwMode="auto">
            <a:xfrm>
              <a:off x="2182455" y="19599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1" name="Oval 330"/>
            <p:cNvSpPr/>
            <p:nvPr/>
          </p:nvSpPr>
          <p:spPr bwMode="auto">
            <a:xfrm>
              <a:off x="3852097" y="265034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2" name="Oval 331"/>
            <p:cNvSpPr/>
            <p:nvPr/>
          </p:nvSpPr>
          <p:spPr bwMode="auto">
            <a:xfrm>
              <a:off x="4024941" y="38116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3" name="Oval 332"/>
            <p:cNvSpPr/>
            <p:nvPr/>
          </p:nvSpPr>
          <p:spPr bwMode="auto">
            <a:xfrm>
              <a:off x="2127689" y="462741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4" name="Oval 333"/>
            <p:cNvSpPr/>
            <p:nvPr/>
          </p:nvSpPr>
          <p:spPr bwMode="auto">
            <a:xfrm>
              <a:off x="777270" y="277949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5" name="Oval 334"/>
            <p:cNvSpPr/>
            <p:nvPr/>
          </p:nvSpPr>
          <p:spPr bwMode="auto">
            <a:xfrm>
              <a:off x="969449" y="449025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6" name="Oval 335"/>
            <p:cNvSpPr/>
            <p:nvPr/>
          </p:nvSpPr>
          <p:spPr bwMode="auto">
            <a:xfrm>
              <a:off x="3026507" y="164993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7" name="Oval 336"/>
            <p:cNvSpPr/>
            <p:nvPr/>
          </p:nvSpPr>
          <p:spPr bwMode="auto">
            <a:xfrm>
              <a:off x="3851615" y="2064254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8" name="Oval 337"/>
            <p:cNvSpPr/>
            <p:nvPr/>
          </p:nvSpPr>
          <p:spPr bwMode="auto">
            <a:xfrm>
              <a:off x="4244505" y="31258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39" name="Straight Connector 338"/>
            <p:cNvCxnSpPr>
              <a:stCxn id="0" idx="2"/>
              <a:endCxn id="0" idx="7"/>
            </p:cNvCxnSpPr>
            <p:nvPr/>
          </p:nvCxnSpPr>
          <p:spPr>
            <a:xfrm rot="10800000" flipV="1">
              <a:off x="855768" y="1698340"/>
              <a:ext cx="2171452" cy="109531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>
              <a:stCxn id="0" idx="1"/>
              <a:endCxn id="0" idx="3"/>
            </p:cNvCxnSpPr>
            <p:nvPr/>
          </p:nvCxnSpPr>
          <p:spPr>
            <a:xfrm rot="16200000" flipV="1">
              <a:off x="1554937" y="2099255"/>
              <a:ext cx="1427089" cy="2955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>
              <a:stCxn id="0" idx="0"/>
              <a:endCxn id="0" idx="5"/>
            </p:cNvCxnSpPr>
            <p:nvPr/>
          </p:nvCxnSpPr>
          <p:spPr>
            <a:xfrm rot="16200000" flipV="1">
              <a:off x="2170782" y="2667479"/>
              <a:ext cx="2543042" cy="67461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2" name="Rectangle 341"/>
            <p:cNvSpPr/>
            <p:nvPr/>
          </p:nvSpPr>
          <p:spPr bwMode="auto">
            <a:xfrm>
              <a:off x="2822455" y="1482451"/>
              <a:ext cx="179367" cy="17779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3517701" y="4341390"/>
              <a:ext cx="180954" cy="17779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595448" y="2706350"/>
              <a:ext cx="177780" cy="17620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345" name="Straight Connector 344"/>
            <p:cNvCxnSpPr>
              <a:stCxn id="0" idx="2"/>
              <a:endCxn id="0" idx="2"/>
            </p:cNvCxnSpPr>
            <p:nvPr/>
          </p:nvCxnSpPr>
          <p:spPr>
            <a:xfrm rot="10800000">
              <a:off x="777989" y="2828581"/>
              <a:ext cx="1880973" cy="3587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>
              <a:stCxn id="0" idx="1"/>
              <a:endCxn id="0" idx="5"/>
            </p:cNvCxnSpPr>
            <p:nvPr/>
          </p:nvCxnSpPr>
          <p:spPr>
            <a:xfrm rot="16200000" flipV="1">
              <a:off x="2708135" y="3252453"/>
              <a:ext cx="1068332" cy="1007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>
              <a:stCxn id="0" idx="0"/>
              <a:endCxn id="0" idx="3"/>
            </p:cNvCxnSpPr>
            <p:nvPr/>
          </p:nvCxnSpPr>
          <p:spPr>
            <a:xfrm rot="5400000" flipH="1" flipV="1">
              <a:off x="2170024" y="2268232"/>
              <a:ext cx="1404865" cy="33492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" name="Rectangle 347"/>
            <p:cNvSpPr/>
            <p:nvPr/>
          </p:nvSpPr>
          <p:spPr bwMode="auto">
            <a:xfrm>
              <a:off x="2371657" y="3277820"/>
              <a:ext cx="177780" cy="17779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cxnSp>
          <p:nvCxnSpPr>
            <p:cNvPr id="207" name="Straight Connector 206"/>
            <p:cNvCxnSpPr>
              <a:endCxn id="0" idx="0"/>
            </p:cNvCxnSpPr>
            <p:nvPr/>
          </p:nvCxnSpPr>
          <p:spPr>
            <a:xfrm rot="10800000">
              <a:off x="824022" y="2779371"/>
              <a:ext cx="1382554" cy="1809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349" idx="0"/>
            </p:cNvCxnSpPr>
            <p:nvPr/>
          </p:nvCxnSpPr>
          <p:spPr>
            <a:xfrm flipH="1" flipV="1">
              <a:off x="2235147" y="2976211"/>
              <a:ext cx="465085" cy="17302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flipH="1">
              <a:off x="2220862" y="1653892"/>
              <a:ext cx="841279" cy="12921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Rectangle 227"/>
            <p:cNvSpPr/>
            <p:nvPr/>
          </p:nvSpPr>
          <p:spPr bwMode="auto">
            <a:xfrm>
              <a:off x="1979590" y="2623805"/>
              <a:ext cx="241272" cy="27938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h</a:t>
              </a:r>
            </a:p>
          </p:txBody>
        </p:sp>
        <p:cxnSp>
          <p:nvCxnSpPr>
            <p:cNvPr id="229" name="Straight Connector 228"/>
            <p:cNvCxnSpPr>
              <a:stCxn id="0" idx="1"/>
              <a:endCxn id="0" idx="5"/>
            </p:cNvCxnSpPr>
            <p:nvPr/>
          </p:nvCxnSpPr>
          <p:spPr>
            <a:xfrm rot="16200000" flipV="1">
              <a:off x="1338289" y="2380983"/>
              <a:ext cx="741324" cy="17063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>
              <a:endCxn id="0" idx="1"/>
            </p:cNvCxnSpPr>
            <p:nvPr/>
          </p:nvCxnSpPr>
          <p:spPr>
            <a:xfrm rot="10800000">
              <a:off x="2562135" y="3604828"/>
              <a:ext cx="1196838" cy="7206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H="1">
              <a:off x="2554199" y="3222260"/>
              <a:ext cx="146033" cy="4206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Rectangle 244"/>
            <p:cNvSpPr/>
            <p:nvPr/>
          </p:nvSpPr>
          <p:spPr bwMode="auto">
            <a:xfrm>
              <a:off x="2589120" y="3712773"/>
              <a:ext cx="241272" cy="279385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</p:grpSp>
      <p:grpSp>
        <p:nvGrpSpPr>
          <p:cNvPr id="24" name="Group 363"/>
          <p:cNvGrpSpPr>
            <a:grpSpLocks/>
          </p:cNvGrpSpPr>
          <p:nvPr/>
        </p:nvGrpSpPr>
        <p:grpSpPr bwMode="auto">
          <a:xfrm>
            <a:off x="2700338" y="1684338"/>
            <a:ext cx="1087437" cy="2655887"/>
            <a:chOff x="2699657" y="1683657"/>
            <a:chExt cx="1088572" cy="2656114"/>
          </a:xfrm>
        </p:grpSpPr>
        <p:sp>
          <p:nvSpPr>
            <p:cNvPr id="349" name="Freeform 348"/>
            <p:cNvSpPr/>
            <p:nvPr/>
          </p:nvSpPr>
          <p:spPr>
            <a:xfrm>
              <a:off x="2699657" y="1683657"/>
              <a:ext cx="1088572" cy="2656114"/>
            </a:xfrm>
            <a:custGeom>
              <a:avLst/>
              <a:gdLst>
                <a:gd name="connsiteX0" fmla="*/ 0 w 1088572"/>
                <a:gd name="connsiteY0" fmla="*/ 1465943 h 2656114"/>
                <a:gd name="connsiteX1" fmla="*/ 1088572 w 1088572"/>
                <a:gd name="connsiteY1" fmla="*/ 2656114 h 2656114"/>
                <a:gd name="connsiteX2" fmla="*/ 391886 w 1088572"/>
                <a:gd name="connsiteY2" fmla="*/ 0 h 2656114"/>
                <a:gd name="connsiteX3" fmla="*/ 0 w 1088572"/>
                <a:gd name="connsiteY3" fmla="*/ 1465943 h 265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2656114">
                  <a:moveTo>
                    <a:pt x="0" y="1465943"/>
                  </a:moveTo>
                  <a:lnTo>
                    <a:pt x="1088572" y="2656114"/>
                  </a:lnTo>
                  <a:lnTo>
                    <a:pt x="391886" y="0"/>
                  </a:lnTo>
                  <a:lnTo>
                    <a:pt x="0" y="1465943"/>
                  </a:lnTo>
                  <a:close/>
                </a:path>
              </a:pathLst>
            </a:custGeom>
            <a:solidFill>
              <a:schemeClr val="accent6">
                <a:lumMod val="75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6" name="Rectangular Callout 245"/>
            <p:cNvSpPr/>
            <p:nvPr/>
          </p:nvSpPr>
          <p:spPr>
            <a:xfrm>
              <a:off x="2758455" y="2860095"/>
              <a:ext cx="797757" cy="361981"/>
            </a:xfrm>
            <a:prstGeom prst="wedgeRectCallout">
              <a:avLst>
                <a:gd name="adj1" fmla="val -16976"/>
                <a:gd name="adj2" fmla="val 52466"/>
              </a:avLst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false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68" name="Rounded Rectangle 367"/>
          <p:cNvSpPr/>
          <p:nvPr/>
        </p:nvSpPr>
        <p:spPr>
          <a:xfrm>
            <a:off x="0" y="5341938"/>
            <a:ext cx="9144000" cy="1241425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results of the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subproblems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can be reused in overlapping cases</a:t>
            </a:r>
            <a:endParaRPr lang="en-US" sz="2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61558" name="Group 154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57" name="Rectangle 156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8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59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-177800" y="4194175"/>
            <a:ext cx="9321800" cy="1379538"/>
          </a:xfrm>
          <a:prstGeom prst="roundRect">
            <a:avLst>
              <a:gd name="adj" fmla="val 0"/>
            </a:avLst>
          </a:prstGeom>
          <a:solidFill>
            <a:schemeClr val="accent2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171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Our Results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1328738"/>
            <a:ext cx="647382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11925" y="1328738"/>
            <a:ext cx="2632075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893888"/>
            <a:ext cx="9144000" cy="142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0" y="2070100"/>
            <a:ext cx="6511925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Plane 3-Tree of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vertices,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point set of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points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534150" y="2084388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log n)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0" y="3300413"/>
            <a:ext cx="6526213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Lower bound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45250" y="3255963"/>
            <a:ext cx="2698750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O(n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log </a:t>
            </a: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0" y="4527550"/>
            <a:ext cx="6605588" cy="614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Plane 3-Tree of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vertices,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point set of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points where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&gt; 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n.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445250" y="4570413"/>
            <a:ext cx="2698750" cy="612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nk</a:t>
            </a:r>
            <a:r>
              <a:rPr lang="en-US" i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i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523038" y="4891088"/>
            <a:ext cx="2698750" cy="614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16200000" flipH="1">
            <a:off x="4403726" y="3517900"/>
            <a:ext cx="4159250" cy="9525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0" y="1455738"/>
            <a:ext cx="9144000" cy="142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0" y="5573713"/>
            <a:ext cx="9144000" cy="142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-384175" y="3005138"/>
            <a:ext cx="9528175" cy="1189037"/>
          </a:xfrm>
          <a:prstGeom prst="roundRect">
            <a:avLst>
              <a:gd name="adj" fmla="val 0"/>
            </a:avLst>
          </a:prstGeom>
          <a:solidFill>
            <a:schemeClr val="accent2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-203200" y="1916113"/>
            <a:ext cx="9477375" cy="1089025"/>
          </a:xfrm>
          <a:prstGeom prst="roundRect">
            <a:avLst/>
          </a:prstGeom>
          <a:solidFill>
            <a:schemeClr val="accent2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187" name="Group 2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23" name="Rectangle 2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26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Complexity Analysis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2235200"/>
            <a:ext cx="9144000" cy="2873375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Total time to compute a point set embedding (if one exists)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i="1" dirty="0">
                <a:solidFill>
                  <a:schemeClr val="tx1"/>
                </a:solidFill>
              </a:rPr>
              <a:t>O(nk</a:t>
            </a:r>
            <a:r>
              <a:rPr lang="en-US" b="1" i="1" baseline="30000" dirty="0">
                <a:solidFill>
                  <a:schemeClr val="tx1"/>
                </a:solidFill>
              </a:rPr>
              <a:t>8</a:t>
            </a:r>
            <a:r>
              <a:rPr lang="en-US" b="1" i="1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62468" name="Group 7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9" name="Rectangle 8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1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7508" y="2952821"/>
            <a:ext cx="366016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+mn-cs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01"/>
          <p:cNvGrpSpPr>
            <a:grpSpLocks/>
          </p:cNvGrpSpPr>
          <p:nvPr/>
        </p:nvGrpSpPr>
        <p:grpSpPr bwMode="auto">
          <a:xfrm>
            <a:off x="0" y="815975"/>
            <a:ext cx="3581400" cy="2978150"/>
            <a:chOff x="0" y="969011"/>
            <a:chExt cx="3581400" cy="2978150"/>
          </a:xfrm>
        </p:grpSpPr>
        <p:grpSp>
          <p:nvGrpSpPr>
            <p:cNvPr id="8282" name="Group 79"/>
            <p:cNvGrpSpPr>
              <a:grpSpLocks/>
            </p:cNvGrpSpPr>
            <p:nvPr/>
          </p:nvGrpSpPr>
          <p:grpSpPr bwMode="auto">
            <a:xfrm>
              <a:off x="502285" y="969011"/>
              <a:ext cx="2850515" cy="2978150"/>
              <a:chOff x="593725" y="527050"/>
              <a:chExt cx="3216275" cy="3224213"/>
            </a:xfrm>
          </p:grpSpPr>
          <p:sp>
            <p:nvSpPr>
              <p:cNvPr id="149" name="Arc 148"/>
              <p:cNvSpPr/>
              <p:nvPr/>
            </p:nvSpPr>
            <p:spPr>
              <a:xfrm>
                <a:off x="1015731" y="527050"/>
                <a:ext cx="2695753" cy="3090157"/>
              </a:xfrm>
              <a:prstGeom prst="arc">
                <a:avLst>
                  <a:gd name="adj1" fmla="val 2842306"/>
                  <a:gd name="adj2" fmla="val 10421327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8285" name="Group 78"/>
              <p:cNvGrpSpPr>
                <a:grpSpLocks/>
              </p:cNvGrpSpPr>
              <p:nvPr/>
            </p:nvGrpSpPr>
            <p:grpSpPr bwMode="auto">
              <a:xfrm>
                <a:off x="593725" y="1162050"/>
                <a:ext cx="3216275" cy="2589213"/>
                <a:chOff x="593725" y="1162050"/>
                <a:chExt cx="3216275" cy="2589213"/>
              </a:xfrm>
            </p:grpSpPr>
            <p:sp>
              <p:nvSpPr>
                <p:cNvPr id="31" name="Rectangle 30"/>
                <p:cNvSpPr/>
                <p:nvPr/>
              </p:nvSpPr>
              <p:spPr bwMode="auto">
                <a:xfrm>
                  <a:off x="2153142" y="1302167"/>
                  <a:ext cx="315251" cy="307640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>
                  <a:off x="2412866" y="1293574"/>
                  <a:ext cx="130758" cy="1301029"/>
                </a:xfrm>
                <a:custGeom>
                  <a:avLst/>
                  <a:gdLst>
                    <a:gd name="connsiteX0" fmla="*/ 61993 w 165315"/>
                    <a:gd name="connsiteY0" fmla="*/ 0 h 1658319"/>
                    <a:gd name="connsiteX1" fmla="*/ 154983 w 165315"/>
                    <a:gd name="connsiteY1" fmla="*/ 650929 h 1658319"/>
                    <a:gd name="connsiteX2" fmla="*/ 0 w 165315"/>
                    <a:gd name="connsiteY2" fmla="*/ 1658319 h 165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5315" h="1658319">
                      <a:moveTo>
                        <a:pt x="61993" y="0"/>
                      </a:moveTo>
                      <a:cubicBezTo>
                        <a:pt x="113654" y="187271"/>
                        <a:pt x="165315" y="374543"/>
                        <a:pt x="154983" y="650929"/>
                      </a:cubicBezTo>
                      <a:cubicBezTo>
                        <a:pt x="144651" y="927316"/>
                        <a:pt x="72325" y="1292817"/>
                        <a:pt x="0" y="1658319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43" name="Freeform 142"/>
                <p:cNvSpPr/>
                <p:nvPr/>
              </p:nvSpPr>
              <p:spPr>
                <a:xfrm>
                  <a:off x="2436152" y="1255763"/>
                  <a:ext cx="530195" cy="950422"/>
                </a:xfrm>
                <a:custGeom>
                  <a:avLst/>
                  <a:gdLst>
                    <a:gd name="connsiteX0" fmla="*/ 526943 w 663844"/>
                    <a:gd name="connsiteY0" fmla="*/ 1208868 h 1208868"/>
                    <a:gd name="connsiteX1" fmla="*/ 650929 w 663844"/>
                    <a:gd name="connsiteY1" fmla="*/ 759417 h 1208868"/>
                    <a:gd name="connsiteX2" fmla="*/ 604434 w 663844"/>
                    <a:gd name="connsiteY2" fmla="*/ 418455 h 1208868"/>
                    <a:gd name="connsiteX3" fmla="*/ 402956 w 663844"/>
                    <a:gd name="connsiteY3" fmla="*/ 185980 h 1208868"/>
                    <a:gd name="connsiteX4" fmla="*/ 0 w 663844"/>
                    <a:gd name="connsiteY4" fmla="*/ 0 h 120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63844" h="1208868">
                      <a:moveTo>
                        <a:pt x="526943" y="1208868"/>
                      </a:moveTo>
                      <a:cubicBezTo>
                        <a:pt x="582478" y="1050010"/>
                        <a:pt x="638014" y="891153"/>
                        <a:pt x="650929" y="759417"/>
                      </a:cubicBezTo>
                      <a:cubicBezTo>
                        <a:pt x="663844" y="627682"/>
                        <a:pt x="645763" y="514028"/>
                        <a:pt x="604434" y="418455"/>
                      </a:cubicBezTo>
                      <a:cubicBezTo>
                        <a:pt x="563105" y="322882"/>
                        <a:pt x="503695" y="255723"/>
                        <a:pt x="402956" y="185980"/>
                      </a:cubicBezTo>
                      <a:cubicBezTo>
                        <a:pt x="302217" y="116238"/>
                        <a:pt x="151108" y="58119"/>
                        <a:pt x="0" y="0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 bwMode="auto">
                <a:xfrm>
                  <a:off x="593009" y="1969009"/>
                  <a:ext cx="385108" cy="321390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33" name="Rectangle 32"/>
                <p:cNvSpPr/>
                <p:nvPr/>
              </p:nvSpPr>
              <p:spPr bwMode="auto">
                <a:xfrm>
                  <a:off x="3260103" y="3168636"/>
                  <a:ext cx="372569" cy="27498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34" name="Rectangle 33"/>
                <p:cNvSpPr/>
                <p:nvPr/>
              </p:nvSpPr>
              <p:spPr bwMode="auto">
                <a:xfrm>
                  <a:off x="2104780" y="2199310"/>
                  <a:ext cx="327790" cy="24920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35" name="Rectangle 34"/>
                <p:cNvSpPr/>
                <p:nvPr/>
              </p:nvSpPr>
              <p:spPr bwMode="auto">
                <a:xfrm>
                  <a:off x="1796694" y="3070672"/>
                  <a:ext cx="327790" cy="261237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e</a:t>
                  </a:r>
                </a:p>
              </p:txBody>
            </p:sp>
            <p:sp>
              <p:nvSpPr>
                <p:cNvPr id="37" name="Rectangle 36"/>
                <p:cNvSpPr/>
                <p:nvPr/>
              </p:nvSpPr>
              <p:spPr bwMode="auto">
                <a:xfrm>
                  <a:off x="2916193" y="1974164"/>
                  <a:ext cx="311668" cy="249207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62" name="Oval 61"/>
                <p:cNvSpPr/>
                <p:nvPr/>
              </p:nvSpPr>
              <p:spPr bwMode="auto">
                <a:xfrm>
                  <a:off x="3277997" y="3078279"/>
                  <a:ext cx="87807" cy="8094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64" name="Oval 63"/>
                <p:cNvSpPr/>
                <p:nvPr/>
              </p:nvSpPr>
              <p:spPr bwMode="auto">
                <a:xfrm>
                  <a:off x="1954517" y="2907421"/>
                  <a:ext cx="87807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66" name="Oval 65"/>
                <p:cNvSpPr/>
                <p:nvPr/>
              </p:nvSpPr>
              <p:spPr bwMode="auto">
                <a:xfrm>
                  <a:off x="2374961" y="2542872"/>
                  <a:ext cx="87807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67" name="Oval 66"/>
                <p:cNvSpPr/>
                <p:nvPr/>
              </p:nvSpPr>
              <p:spPr bwMode="auto">
                <a:xfrm>
                  <a:off x="2802981" y="2188286"/>
                  <a:ext cx="86774" cy="81096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0" name="Oval 69"/>
                <p:cNvSpPr/>
                <p:nvPr/>
              </p:nvSpPr>
              <p:spPr bwMode="auto">
                <a:xfrm>
                  <a:off x="2422396" y="1201113"/>
                  <a:ext cx="86774" cy="8109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1" name="Oval 70"/>
                <p:cNvSpPr/>
                <p:nvPr/>
              </p:nvSpPr>
              <p:spPr bwMode="auto">
                <a:xfrm>
                  <a:off x="1024876" y="2164103"/>
                  <a:ext cx="86774" cy="80947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>
                  <a:off x="1051555" y="2216497"/>
                  <a:ext cx="1348773" cy="366075"/>
                </a:xfrm>
                <a:custGeom>
                  <a:avLst/>
                  <a:gdLst>
                    <a:gd name="connsiteX0" fmla="*/ 0 w 1689316"/>
                    <a:gd name="connsiteY0" fmla="*/ 0 h 464950"/>
                    <a:gd name="connsiteX1" fmla="*/ 914400 w 1689316"/>
                    <a:gd name="connsiteY1" fmla="*/ 294468 h 464950"/>
                    <a:gd name="connsiteX2" fmla="*/ 1689316 w 1689316"/>
                    <a:gd name="connsiteY2" fmla="*/ 464950 h 464950"/>
                    <a:gd name="connsiteX3" fmla="*/ 1689316 w 1689316"/>
                    <a:gd name="connsiteY3" fmla="*/ 464950 h 46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89316" h="464950">
                      <a:moveTo>
                        <a:pt x="0" y="0"/>
                      </a:moveTo>
                      <a:cubicBezTo>
                        <a:pt x="316423" y="108488"/>
                        <a:pt x="632847" y="216976"/>
                        <a:pt x="914400" y="294468"/>
                      </a:cubicBezTo>
                      <a:cubicBezTo>
                        <a:pt x="1195953" y="371960"/>
                        <a:pt x="1689316" y="464950"/>
                        <a:pt x="1689316" y="464950"/>
                      </a:cubicBezTo>
                      <a:lnTo>
                        <a:pt x="1689316" y="464950"/>
                      </a:ln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5" name="Freeform 124"/>
                <p:cNvSpPr/>
                <p:nvPr/>
              </p:nvSpPr>
              <p:spPr>
                <a:xfrm>
                  <a:off x="2412866" y="2570541"/>
                  <a:ext cx="915303" cy="522474"/>
                </a:xfrm>
                <a:custGeom>
                  <a:avLst/>
                  <a:gdLst>
                    <a:gd name="connsiteX0" fmla="*/ 0 w 1146874"/>
                    <a:gd name="connsiteY0" fmla="*/ 0 h 666427"/>
                    <a:gd name="connsiteX1" fmla="*/ 418454 w 1146874"/>
                    <a:gd name="connsiteY1" fmla="*/ 371960 h 666427"/>
                    <a:gd name="connsiteX2" fmla="*/ 1146874 w 1146874"/>
                    <a:gd name="connsiteY2" fmla="*/ 666427 h 666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46874" h="666427">
                      <a:moveTo>
                        <a:pt x="0" y="0"/>
                      </a:moveTo>
                      <a:cubicBezTo>
                        <a:pt x="113654" y="130444"/>
                        <a:pt x="227308" y="260889"/>
                        <a:pt x="418454" y="371960"/>
                      </a:cubicBezTo>
                      <a:cubicBezTo>
                        <a:pt x="609600" y="483031"/>
                        <a:pt x="878237" y="574729"/>
                        <a:pt x="1146874" y="666427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>
                  <a:off x="1348894" y="1195610"/>
                  <a:ext cx="2461106" cy="2153485"/>
                </a:xfrm>
                <a:prstGeom prst="arc">
                  <a:avLst>
                    <a:gd name="adj1" fmla="val 15839463"/>
                    <a:gd name="adj2" fmla="val 2865363"/>
                  </a:avLst>
                </a:pr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6" name="Freeform 135"/>
                <p:cNvSpPr/>
                <p:nvPr/>
              </p:nvSpPr>
              <p:spPr>
                <a:xfrm>
                  <a:off x="1039017" y="1161237"/>
                  <a:ext cx="1459826" cy="1008855"/>
                </a:xfrm>
                <a:custGeom>
                  <a:avLst/>
                  <a:gdLst>
                    <a:gd name="connsiteX0" fmla="*/ 0 w 1828800"/>
                    <a:gd name="connsiteY0" fmla="*/ 1283776 h 1283776"/>
                    <a:gd name="connsiteX1" fmla="*/ 154983 w 1828800"/>
                    <a:gd name="connsiteY1" fmla="*/ 803329 h 1283776"/>
                    <a:gd name="connsiteX2" fmla="*/ 433953 w 1828800"/>
                    <a:gd name="connsiteY2" fmla="*/ 415871 h 1283776"/>
                    <a:gd name="connsiteX3" fmla="*/ 821410 w 1828800"/>
                    <a:gd name="connsiteY3" fmla="*/ 152400 h 1283776"/>
                    <a:gd name="connsiteX4" fmla="*/ 1363851 w 1828800"/>
                    <a:gd name="connsiteY4" fmla="*/ 12915 h 1283776"/>
                    <a:gd name="connsiteX5" fmla="*/ 1828800 w 1828800"/>
                    <a:gd name="connsiteY5" fmla="*/ 74908 h 1283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28800" h="1283776">
                      <a:moveTo>
                        <a:pt x="0" y="1283776"/>
                      </a:moveTo>
                      <a:cubicBezTo>
                        <a:pt x="41329" y="1115878"/>
                        <a:pt x="82658" y="947980"/>
                        <a:pt x="154983" y="803329"/>
                      </a:cubicBezTo>
                      <a:cubicBezTo>
                        <a:pt x="227309" y="658678"/>
                        <a:pt x="322882" y="524359"/>
                        <a:pt x="433953" y="415871"/>
                      </a:cubicBezTo>
                      <a:cubicBezTo>
                        <a:pt x="545024" y="307383"/>
                        <a:pt x="666427" y="219559"/>
                        <a:pt x="821410" y="152400"/>
                      </a:cubicBezTo>
                      <a:cubicBezTo>
                        <a:pt x="976393" y="85241"/>
                        <a:pt x="1195953" y="25830"/>
                        <a:pt x="1363851" y="12915"/>
                      </a:cubicBezTo>
                      <a:cubicBezTo>
                        <a:pt x="1531749" y="0"/>
                        <a:pt x="1680274" y="37454"/>
                        <a:pt x="1828800" y="74908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7" name="Freeform 136"/>
                <p:cNvSpPr/>
                <p:nvPr/>
              </p:nvSpPr>
              <p:spPr>
                <a:xfrm>
                  <a:off x="1979396" y="2594603"/>
                  <a:ext cx="433470" cy="342014"/>
                </a:xfrm>
                <a:custGeom>
                  <a:avLst/>
                  <a:gdLst>
                    <a:gd name="connsiteX0" fmla="*/ 0 w 542441"/>
                    <a:gd name="connsiteY0" fmla="*/ 433952 h 433952"/>
                    <a:gd name="connsiteX1" fmla="*/ 340963 w 542441"/>
                    <a:gd name="connsiteY1" fmla="*/ 309966 h 433952"/>
                    <a:gd name="connsiteX2" fmla="*/ 542441 w 542441"/>
                    <a:gd name="connsiteY2" fmla="*/ 0 h 433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42441" h="433952">
                      <a:moveTo>
                        <a:pt x="0" y="433952"/>
                      </a:moveTo>
                      <a:cubicBezTo>
                        <a:pt x="125278" y="408121"/>
                        <a:pt x="250556" y="382291"/>
                        <a:pt x="340963" y="309966"/>
                      </a:cubicBezTo>
                      <a:cubicBezTo>
                        <a:pt x="431370" y="237641"/>
                        <a:pt x="486905" y="118820"/>
                        <a:pt x="542441" y="0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9" name="Freeform 138"/>
                <p:cNvSpPr/>
                <p:nvPr/>
              </p:nvSpPr>
              <p:spPr>
                <a:xfrm>
                  <a:off x="1039017" y="2216497"/>
                  <a:ext cx="952917" cy="728714"/>
                </a:xfrm>
                <a:custGeom>
                  <a:avLst/>
                  <a:gdLst>
                    <a:gd name="connsiteX0" fmla="*/ 0 w 1193369"/>
                    <a:gd name="connsiteY0" fmla="*/ 0 h 924733"/>
                    <a:gd name="connsiteX1" fmla="*/ 309966 w 1193369"/>
                    <a:gd name="connsiteY1" fmla="*/ 557939 h 924733"/>
                    <a:gd name="connsiteX2" fmla="*/ 743919 w 1193369"/>
                    <a:gd name="connsiteY2" fmla="*/ 867906 h 924733"/>
                    <a:gd name="connsiteX3" fmla="*/ 1193369 w 1193369"/>
                    <a:gd name="connsiteY3" fmla="*/ 898902 h 9247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93369" h="924733">
                      <a:moveTo>
                        <a:pt x="0" y="0"/>
                      </a:moveTo>
                      <a:cubicBezTo>
                        <a:pt x="92990" y="206644"/>
                        <a:pt x="185980" y="413288"/>
                        <a:pt x="309966" y="557939"/>
                      </a:cubicBezTo>
                      <a:cubicBezTo>
                        <a:pt x="433953" y="702590"/>
                        <a:pt x="596685" y="811079"/>
                        <a:pt x="743919" y="867906"/>
                      </a:cubicBezTo>
                      <a:cubicBezTo>
                        <a:pt x="891153" y="924733"/>
                        <a:pt x="1042261" y="911817"/>
                        <a:pt x="1193369" y="898902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41" name="Freeform 140"/>
                <p:cNvSpPr/>
                <p:nvPr/>
              </p:nvSpPr>
              <p:spPr>
                <a:xfrm>
                  <a:off x="2436152" y="2230246"/>
                  <a:ext cx="410184" cy="328264"/>
                </a:xfrm>
                <a:custGeom>
                  <a:avLst/>
                  <a:gdLst>
                    <a:gd name="connsiteX0" fmla="*/ 0 w 511445"/>
                    <a:gd name="connsiteY0" fmla="*/ 418454 h 418454"/>
                    <a:gd name="connsiteX1" fmla="*/ 185980 w 511445"/>
                    <a:gd name="connsiteY1" fmla="*/ 185979 h 418454"/>
                    <a:gd name="connsiteX2" fmla="*/ 511445 w 511445"/>
                    <a:gd name="connsiteY2" fmla="*/ 0 h 418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11445" h="418454">
                      <a:moveTo>
                        <a:pt x="0" y="418454"/>
                      </a:moveTo>
                      <a:cubicBezTo>
                        <a:pt x="50369" y="337087"/>
                        <a:pt x="100739" y="255721"/>
                        <a:pt x="185980" y="185979"/>
                      </a:cubicBezTo>
                      <a:cubicBezTo>
                        <a:pt x="271221" y="116237"/>
                        <a:pt x="391333" y="58118"/>
                        <a:pt x="511445" y="0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>
                  <a:off x="1991935" y="2960678"/>
                  <a:ext cx="1348771" cy="335140"/>
                </a:xfrm>
                <a:custGeom>
                  <a:avLst/>
                  <a:gdLst>
                    <a:gd name="connsiteX0" fmla="*/ 0 w 1689316"/>
                    <a:gd name="connsiteY0" fmla="*/ 0 h 426204"/>
                    <a:gd name="connsiteX1" fmla="*/ 371960 w 1689316"/>
                    <a:gd name="connsiteY1" fmla="*/ 340963 h 426204"/>
                    <a:gd name="connsiteX2" fmla="*/ 945397 w 1689316"/>
                    <a:gd name="connsiteY2" fmla="*/ 402956 h 426204"/>
                    <a:gd name="connsiteX3" fmla="*/ 1689316 w 1689316"/>
                    <a:gd name="connsiteY3" fmla="*/ 201478 h 4262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89316" h="426204">
                      <a:moveTo>
                        <a:pt x="0" y="0"/>
                      </a:moveTo>
                      <a:cubicBezTo>
                        <a:pt x="107197" y="136902"/>
                        <a:pt x="214394" y="273804"/>
                        <a:pt x="371960" y="340963"/>
                      </a:cubicBezTo>
                      <a:cubicBezTo>
                        <a:pt x="529526" y="408122"/>
                        <a:pt x="725838" y="426204"/>
                        <a:pt x="945397" y="402956"/>
                      </a:cubicBezTo>
                      <a:cubicBezTo>
                        <a:pt x="1164956" y="379709"/>
                        <a:pt x="1427136" y="290593"/>
                        <a:pt x="1689316" y="201478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0" name="Arc 149"/>
                <p:cNvSpPr/>
                <p:nvPr/>
              </p:nvSpPr>
              <p:spPr>
                <a:xfrm>
                  <a:off x="2128066" y="2194153"/>
                  <a:ext cx="1175026" cy="1557110"/>
                </a:xfrm>
                <a:prstGeom prst="arc">
                  <a:avLst>
                    <a:gd name="adj1" fmla="val 16867758"/>
                    <a:gd name="adj2" fmla="val 643735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1" name="Rounded Rectangle 100"/>
            <p:cNvSpPr/>
            <p:nvPr/>
          </p:nvSpPr>
          <p:spPr>
            <a:xfrm>
              <a:off x="0" y="1067436"/>
              <a:ext cx="3581400" cy="40481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 triangulated plane graph</a:t>
              </a:r>
              <a:endPara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8195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Plane 3-Trees</a:t>
            </a:r>
          </a:p>
        </p:txBody>
      </p:sp>
      <p:sp>
        <p:nvSpPr>
          <p:cNvPr id="227" name="Down Arrow 226"/>
          <p:cNvSpPr/>
          <p:nvPr/>
        </p:nvSpPr>
        <p:spPr>
          <a:xfrm rot="16200000">
            <a:off x="4368800" y="4413885"/>
            <a:ext cx="271463" cy="773113"/>
          </a:xfrm>
          <a:prstGeom prst="downArrow">
            <a:avLst/>
          </a:prstGeom>
          <a:effectLst>
            <a:outerShdw dist="20000" sx="1000" sy="1000" rotWithShape="0">
              <a:srgbClr val="000000"/>
            </a:outerShdw>
          </a:effectLst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8" name="Up Arrow 237"/>
          <p:cNvSpPr/>
          <p:nvPr/>
        </p:nvSpPr>
        <p:spPr>
          <a:xfrm>
            <a:off x="7674293" y="3364548"/>
            <a:ext cx="219075" cy="606425"/>
          </a:xfrm>
          <a:prstGeom prst="upArrow">
            <a:avLst/>
          </a:prstGeom>
          <a:effectLst>
            <a:outerShdw dist="20000" sx="1000" sy="1000" rotWithShape="0">
              <a:srgbClr val="000000"/>
            </a:outerShdw>
          </a:effectLst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5319713" y="860425"/>
            <a:ext cx="3824287" cy="2614613"/>
            <a:chOff x="5320146" y="997586"/>
            <a:chExt cx="3823854" cy="2614294"/>
          </a:xfrm>
        </p:grpSpPr>
        <p:grpSp>
          <p:nvGrpSpPr>
            <p:cNvPr id="8265" name="Group 227"/>
            <p:cNvGrpSpPr>
              <a:grpSpLocks/>
            </p:cNvGrpSpPr>
            <p:nvPr/>
          </p:nvGrpSpPr>
          <p:grpSpPr bwMode="auto">
            <a:xfrm>
              <a:off x="5320146" y="997586"/>
              <a:ext cx="2589417" cy="2614294"/>
              <a:chOff x="4560550" y="511443"/>
              <a:chExt cx="3188603" cy="3089836"/>
            </a:xfrm>
          </p:grpSpPr>
          <p:sp>
            <p:nvSpPr>
              <p:cNvPr id="229" name="Rectangle 228"/>
              <p:cNvSpPr/>
              <p:nvPr/>
            </p:nvSpPr>
            <p:spPr bwMode="auto">
              <a:xfrm>
                <a:off x="6094929" y="1288123"/>
                <a:ext cx="310786" cy="328307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230" name="Rectangle 229"/>
              <p:cNvSpPr/>
              <p:nvPr/>
            </p:nvSpPr>
            <p:spPr bwMode="auto">
              <a:xfrm>
                <a:off x="4560550" y="1931605"/>
                <a:ext cx="471064" cy="392091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231" name="Rectangle 230"/>
              <p:cNvSpPr/>
              <p:nvPr/>
            </p:nvSpPr>
            <p:spPr bwMode="auto">
              <a:xfrm>
                <a:off x="7341978" y="2972806"/>
                <a:ext cx="308830" cy="324555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32" name="Oval 231"/>
              <p:cNvSpPr/>
              <p:nvPr/>
            </p:nvSpPr>
            <p:spPr bwMode="auto">
              <a:xfrm>
                <a:off x="7217438" y="3061908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 bwMode="auto">
              <a:xfrm>
                <a:off x="6361248" y="1221524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 bwMode="auto">
              <a:xfrm>
                <a:off x="4962806" y="2147893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5" name="Arc 234"/>
              <p:cNvSpPr/>
              <p:nvPr/>
            </p:nvSpPr>
            <p:spPr>
              <a:xfrm>
                <a:off x="5287670" y="1179313"/>
                <a:ext cx="2460870" cy="2153692"/>
              </a:xfrm>
              <a:prstGeom prst="arc">
                <a:avLst>
                  <a:gd name="adj1" fmla="val 15839463"/>
                  <a:gd name="adj2" fmla="val 2865363"/>
                </a:avLst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4978839" y="1147421"/>
                <a:ext cx="1458149" cy="1005557"/>
              </a:xfrm>
              <a:custGeom>
                <a:avLst/>
                <a:gdLst>
                  <a:gd name="connsiteX0" fmla="*/ 0 w 1828800"/>
                  <a:gd name="connsiteY0" fmla="*/ 1283776 h 1283776"/>
                  <a:gd name="connsiteX1" fmla="*/ 154983 w 1828800"/>
                  <a:gd name="connsiteY1" fmla="*/ 803329 h 1283776"/>
                  <a:gd name="connsiteX2" fmla="*/ 433953 w 1828800"/>
                  <a:gd name="connsiteY2" fmla="*/ 415871 h 1283776"/>
                  <a:gd name="connsiteX3" fmla="*/ 821410 w 1828800"/>
                  <a:gd name="connsiteY3" fmla="*/ 152400 h 1283776"/>
                  <a:gd name="connsiteX4" fmla="*/ 1363851 w 1828800"/>
                  <a:gd name="connsiteY4" fmla="*/ 12915 h 1283776"/>
                  <a:gd name="connsiteX5" fmla="*/ 1828800 w 1828800"/>
                  <a:gd name="connsiteY5" fmla="*/ 74908 h 128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1283776">
                    <a:moveTo>
                      <a:pt x="0" y="1283776"/>
                    </a:moveTo>
                    <a:cubicBezTo>
                      <a:pt x="41329" y="1115878"/>
                      <a:pt x="82658" y="947980"/>
                      <a:pt x="154983" y="803329"/>
                    </a:cubicBezTo>
                    <a:cubicBezTo>
                      <a:pt x="227309" y="658678"/>
                      <a:pt x="322882" y="524359"/>
                      <a:pt x="433953" y="415871"/>
                    </a:cubicBezTo>
                    <a:cubicBezTo>
                      <a:pt x="545024" y="307383"/>
                      <a:pt x="666427" y="219559"/>
                      <a:pt x="821410" y="152400"/>
                    </a:cubicBezTo>
                    <a:cubicBezTo>
                      <a:pt x="976393" y="85241"/>
                      <a:pt x="1195953" y="25830"/>
                      <a:pt x="1363851" y="12915"/>
                    </a:cubicBezTo>
                    <a:cubicBezTo>
                      <a:pt x="1531749" y="0"/>
                      <a:pt x="1680274" y="37454"/>
                      <a:pt x="1828800" y="74908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" name="Arc 236"/>
              <p:cNvSpPr/>
              <p:nvPr/>
            </p:nvSpPr>
            <p:spPr>
              <a:xfrm>
                <a:off x="4953429" y="511443"/>
                <a:ext cx="2697380" cy="3089836"/>
              </a:xfrm>
              <a:prstGeom prst="arc">
                <a:avLst>
                  <a:gd name="adj1" fmla="val 2842306"/>
                  <a:gd name="adj2" fmla="val 10421327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3" name="Rounded Rectangle 82"/>
            <p:cNvSpPr/>
            <p:nvPr/>
          </p:nvSpPr>
          <p:spPr>
            <a:xfrm>
              <a:off x="5974122" y="1051554"/>
              <a:ext cx="3169878" cy="40476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Base case : a triangle</a:t>
              </a:r>
              <a:endPara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7" name="Group 97"/>
          <p:cNvGrpSpPr>
            <a:grpSpLocks/>
          </p:cNvGrpSpPr>
          <p:nvPr/>
        </p:nvGrpSpPr>
        <p:grpSpPr bwMode="auto">
          <a:xfrm>
            <a:off x="5121275" y="3192463"/>
            <a:ext cx="4022725" cy="3262312"/>
            <a:chOff x="5120639" y="3192463"/>
            <a:chExt cx="4023361" cy="3263090"/>
          </a:xfrm>
        </p:grpSpPr>
        <p:grpSp>
          <p:nvGrpSpPr>
            <p:cNvPr id="8239" name="Group 80"/>
            <p:cNvGrpSpPr>
              <a:grpSpLocks/>
            </p:cNvGrpSpPr>
            <p:nvPr/>
          </p:nvGrpSpPr>
          <p:grpSpPr bwMode="auto">
            <a:xfrm>
              <a:off x="5120639" y="3192463"/>
              <a:ext cx="2788912" cy="2751137"/>
              <a:chOff x="5110871" y="3192463"/>
              <a:chExt cx="3196512" cy="3089275"/>
            </a:xfrm>
          </p:grpSpPr>
          <p:grpSp>
            <p:nvGrpSpPr>
              <p:cNvPr id="8241" name="Group 210"/>
              <p:cNvGrpSpPr>
                <a:grpSpLocks/>
              </p:cNvGrpSpPr>
              <p:nvPr/>
            </p:nvGrpSpPr>
            <p:grpSpPr bwMode="auto">
              <a:xfrm>
                <a:off x="5549900" y="3959225"/>
                <a:ext cx="2274888" cy="1800225"/>
                <a:chOff x="4991271" y="1277819"/>
                <a:chExt cx="2275562" cy="1800376"/>
              </a:xfrm>
            </p:grpSpPr>
            <p:sp>
              <p:nvSpPr>
                <p:cNvPr id="212" name="Rectangle 211"/>
                <p:cNvSpPr/>
                <p:nvPr/>
              </p:nvSpPr>
              <p:spPr bwMode="auto">
                <a:xfrm>
                  <a:off x="5924649" y="2115865"/>
                  <a:ext cx="336764" cy="279961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213" name="Oval 212"/>
                <p:cNvSpPr/>
                <p:nvPr/>
              </p:nvSpPr>
              <p:spPr bwMode="auto">
                <a:xfrm>
                  <a:off x="6313683" y="2526673"/>
                  <a:ext cx="87291" cy="8072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14" name="Freeform 213"/>
                <p:cNvSpPr/>
                <p:nvPr/>
              </p:nvSpPr>
              <p:spPr>
                <a:xfrm>
                  <a:off x="4990815" y="2201459"/>
                  <a:ext cx="1348872" cy="365554"/>
                </a:xfrm>
                <a:custGeom>
                  <a:avLst/>
                  <a:gdLst>
                    <a:gd name="connsiteX0" fmla="*/ 0 w 1689316"/>
                    <a:gd name="connsiteY0" fmla="*/ 0 h 464950"/>
                    <a:gd name="connsiteX1" fmla="*/ 914400 w 1689316"/>
                    <a:gd name="connsiteY1" fmla="*/ 294468 h 464950"/>
                    <a:gd name="connsiteX2" fmla="*/ 1689316 w 1689316"/>
                    <a:gd name="connsiteY2" fmla="*/ 464950 h 464950"/>
                    <a:gd name="connsiteX3" fmla="*/ 1689316 w 1689316"/>
                    <a:gd name="connsiteY3" fmla="*/ 464950 h 46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89316" h="464950">
                      <a:moveTo>
                        <a:pt x="0" y="0"/>
                      </a:moveTo>
                      <a:cubicBezTo>
                        <a:pt x="316423" y="108488"/>
                        <a:pt x="632847" y="216976"/>
                        <a:pt x="914400" y="294468"/>
                      </a:cubicBezTo>
                      <a:cubicBezTo>
                        <a:pt x="1195953" y="371960"/>
                        <a:pt x="1689316" y="464950"/>
                        <a:pt x="1689316" y="464950"/>
                      </a:cubicBezTo>
                      <a:lnTo>
                        <a:pt x="1689316" y="464950"/>
                      </a:ln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15" name="Freeform 214"/>
                <p:cNvSpPr/>
                <p:nvPr/>
              </p:nvSpPr>
              <p:spPr>
                <a:xfrm>
                  <a:off x="6352429" y="1277765"/>
                  <a:ext cx="132884" cy="1301730"/>
                </a:xfrm>
                <a:custGeom>
                  <a:avLst/>
                  <a:gdLst>
                    <a:gd name="connsiteX0" fmla="*/ 61993 w 165315"/>
                    <a:gd name="connsiteY0" fmla="*/ 0 h 1658319"/>
                    <a:gd name="connsiteX1" fmla="*/ 154983 w 165315"/>
                    <a:gd name="connsiteY1" fmla="*/ 650929 h 1658319"/>
                    <a:gd name="connsiteX2" fmla="*/ 0 w 165315"/>
                    <a:gd name="connsiteY2" fmla="*/ 1658319 h 165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5315" h="1658319">
                      <a:moveTo>
                        <a:pt x="61993" y="0"/>
                      </a:moveTo>
                      <a:cubicBezTo>
                        <a:pt x="113654" y="187271"/>
                        <a:pt x="165315" y="374543"/>
                        <a:pt x="154983" y="650929"/>
                      </a:cubicBezTo>
                      <a:cubicBezTo>
                        <a:pt x="144651" y="927316"/>
                        <a:pt x="72325" y="1292817"/>
                        <a:pt x="0" y="1658319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>
                  <a:off x="6352429" y="2556313"/>
                  <a:ext cx="915631" cy="522476"/>
                </a:xfrm>
                <a:custGeom>
                  <a:avLst/>
                  <a:gdLst>
                    <a:gd name="connsiteX0" fmla="*/ 0 w 1146874"/>
                    <a:gd name="connsiteY0" fmla="*/ 0 h 666427"/>
                    <a:gd name="connsiteX1" fmla="*/ 418454 w 1146874"/>
                    <a:gd name="connsiteY1" fmla="*/ 371960 h 666427"/>
                    <a:gd name="connsiteX2" fmla="*/ 1146874 w 1146874"/>
                    <a:gd name="connsiteY2" fmla="*/ 666427 h 666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46874" h="666427">
                      <a:moveTo>
                        <a:pt x="0" y="0"/>
                      </a:moveTo>
                      <a:cubicBezTo>
                        <a:pt x="113654" y="130444"/>
                        <a:pt x="227308" y="260889"/>
                        <a:pt x="418454" y="371960"/>
                      </a:cubicBezTo>
                      <a:cubicBezTo>
                        <a:pt x="609600" y="483031"/>
                        <a:pt x="878237" y="574729"/>
                        <a:pt x="1146874" y="666427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242" name="Group 216"/>
              <p:cNvGrpSpPr>
                <a:grpSpLocks/>
              </p:cNvGrpSpPr>
              <p:nvPr/>
            </p:nvGrpSpPr>
            <p:grpSpPr bwMode="auto">
              <a:xfrm>
                <a:off x="5110871" y="3192463"/>
                <a:ext cx="3196512" cy="3089275"/>
                <a:chOff x="4553556" y="511443"/>
                <a:chExt cx="3195597" cy="3089836"/>
              </a:xfrm>
            </p:grpSpPr>
            <p:sp>
              <p:nvSpPr>
                <p:cNvPr id="218" name="Rectangle 217"/>
                <p:cNvSpPr/>
                <p:nvPr/>
              </p:nvSpPr>
              <p:spPr bwMode="auto">
                <a:xfrm>
                  <a:off x="6039909" y="1287207"/>
                  <a:ext cx="309278" cy="363807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219" name="Rectangle 218"/>
                <p:cNvSpPr/>
                <p:nvPr/>
              </p:nvSpPr>
              <p:spPr bwMode="auto">
                <a:xfrm>
                  <a:off x="4553556" y="2043354"/>
                  <a:ext cx="418434" cy="354890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220" name="Rectangle 219"/>
                <p:cNvSpPr/>
                <p:nvPr/>
              </p:nvSpPr>
              <p:spPr bwMode="auto">
                <a:xfrm>
                  <a:off x="7295212" y="3013505"/>
                  <a:ext cx="325651" cy="303172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221" name="Oval 220"/>
                <p:cNvSpPr/>
                <p:nvPr/>
              </p:nvSpPr>
              <p:spPr bwMode="auto">
                <a:xfrm>
                  <a:off x="7217438" y="3061908"/>
                  <a:ext cx="87291" cy="8072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2" name="Oval 221"/>
                <p:cNvSpPr/>
                <p:nvPr/>
              </p:nvSpPr>
              <p:spPr bwMode="auto">
                <a:xfrm>
                  <a:off x="6361248" y="1221524"/>
                  <a:ext cx="87291" cy="8072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3" name="Oval 222"/>
                <p:cNvSpPr/>
                <p:nvPr/>
              </p:nvSpPr>
              <p:spPr bwMode="auto">
                <a:xfrm>
                  <a:off x="4962806" y="2147893"/>
                  <a:ext cx="87291" cy="8072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4" name="Arc 223"/>
                <p:cNvSpPr/>
                <p:nvPr/>
              </p:nvSpPr>
              <p:spPr>
                <a:xfrm>
                  <a:off x="5288545" y="1180205"/>
                  <a:ext cx="2461487" cy="2152523"/>
                </a:xfrm>
                <a:prstGeom prst="arc">
                  <a:avLst>
                    <a:gd name="adj1" fmla="val 15839463"/>
                    <a:gd name="adj2" fmla="val 2865363"/>
                  </a:avLst>
                </a:pr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25" name="Freeform 224"/>
                <p:cNvSpPr/>
                <p:nvPr/>
              </p:nvSpPr>
              <p:spPr>
                <a:xfrm>
                  <a:off x="4977449" y="1146321"/>
                  <a:ext cx="1460881" cy="1007601"/>
                </a:xfrm>
                <a:custGeom>
                  <a:avLst/>
                  <a:gdLst>
                    <a:gd name="connsiteX0" fmla="*/ 0 w 1828800"/>
                    <a:gd name="connsiteY0" fmla="*/ 1283776 h 1283776"/>
                    <a:gd name="connsiteX1" fmla="*/ 154983 w 1828800"/>
                    <a:gd name="connsiteY1" fmla="*/ 803329 h 1283776"/>
                    <a:gd name="connsiteX2" fmla="*/ 433953 w 1828800"/>
                    <a:gd name="connsiteY2" fmla="*/ 415871 h 1283776"/>
                    <a:gd name="connsiteX3" fmla="*/ 821410 w 1828800"/>
                    <a:gd name="connsiteY3" fmla="*/ 152400 h 1283776"/>
                    <a:gd name="connsiteX4" fmla="*/ 1363851 w 1828800"/>
                    <a:gd name="connsiteY4" fmla="*/ 12915 h 1283776"/>
                    <a:gd name="connsiteX5" fmla="*/ 1828800 w 1828800"/>
                    <a:gd name="connsiteY5" fmla="*/ 74908 h 1283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28800" h="1283776">
                      <a:moveTo>
                        <a:pt x="0" y="1283776"/>
                      </a:moveTo>
                      <a:cubicBezTo>
                        <a:pt x="41329" y="1115878"/>
                        <a:pt x="82658" y="947980"/>
                        <a:pt x="154983" y="803329"/>
                      </a:cubicBezTo>
                      <a:cubicBezTo>
                        <a:pt x="227309" y="658678"/>
                        <a:pt x="322882" y="524359"/>
                        <a:pt x="433953" y="415871"/>
                      </a:cubicBezTo>
                      <a:cubicBezTo>
                        <a:pt x="545024" y="307383"/>
                        <a:pt x="666427" y="219559"/>
                        <a:pt x="821410" y="152400"/>
                      </a:cubicBezTo>
                      <a:cubicBezTo>
                        <a:pt x="976393" y="85241"/>
                        <a:pt x="1195953" y="25830"/>
                        <a:pt x="1363851" y="12915"/>
                      </a:cubicBezTo>
                      <a:cubicBezTo>
                        <a:pt x="1531749" y="0"/>
                        <a:pt x="1680274" y="37454"/>
                        <a:pt x="1828800" y="74908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26" name="Arc 225"/>
                <p:cNvSpPr/>
                <p:nvPr/>
              </p:nvSpPr>
              <p:spPr>
                <a:xfrm>
                  <a:off x="4953798" y="511443"/>
                  <a:ext cx="2697993" cy="3090573"/>
                </a:xfrm>
                <a:prstGeom prst="arc">
                  <a:avLst>
                    <a:gd name="adj1" fmla="val 2842306"/>
                    <a:gd name="adj2" fmla="val 10421327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97" name="Rounded Rectangle 96"/>
            <p:cNvSpPr/>
            <p:nvPr/>
          </p:nvSpPr>
          <p:spPr>
            <a:xfrm>
              <a:off x="5974849" y="6050644"/>
              <a:ext cx="3169151" cy="40490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Insert vertex 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d</a:t>
              </a:r>
              <a:endPara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11" name="Group 99"/>
          <p:cNvGrpSpPr>
            <a:grpSpLocks/>
          </p:cNvGrpSpPr>
          <p:nvPr/>
        </p:nvGrpSpPr>
        <p:grpSpPr bwMode="auto">
          <a:xfrm>
            <a:off x="0" y="3298825"/>
            <a:ext cx="3246438" cy="3187700"/>
            <a:chOff x="0" y="3253423"/>
            <a:chExt cx="3246120" cy="3186890"/>
          </a:xfrm>
        </p:grpSpPr>
        <p:grpSp>
          <p:nvGrpSpPr>
            <p:cNvPr id="8208" name="Group 207"/>
            <p:cNvGrpSpPr>
              <a:grpSpLocks/>
            </p:cNvGrpSpPr>
            <p:nvPr/>
          </p:nvGrpSpPr>
          <p:grpSpPr bwMode="auto">
            <a:xfrm>
              <a:off x="555713" y="3253423"/>
              <a:ext cx="2690407" cy="2674937"/>
              <a:chOff x="171102" y="3254644"/>
              <a:chExt cx="3037048" cy="3089836"/>
            </a:xfrm>
          </p:grpSpPr>
          <p:sp>
            <p:nvSpPr>
              <p:cNvPr id="184" name="Rectangle 183"/>
              <p:cNvSpPr/>
              <p:nvPr/>
            </p:nvSpPr>
            <p:spPr bwMode="auto">
              <a:xfrm>
                <a:off x="1457499" y="3841289"/>
                <a:ext cx="451549" cy="480315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 bwMode="auto">
              <a:xfrm>
                <a:off x="170942" y="4871584"/>
                <a:ext cx="292074" cy="39048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86" name="Rectangle 185"/>
              <p:cNvSpPr/>
              <p:nvPr/>
            </p:nvSpPr>
            <p:spPr bwMode="auto">
              <a:xfrm>
                <a:off x="2715387" y="5665388"/>
                <a:ext cx="487387" cy="375819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87" name="Rectangle 186"/>
              <p:cNvSpPr/>
              <p:nvPr/>
            </p:nvSpPr>
            <p:spPr bwMode="auto">
              <a:xfrm>
                <a:off x="1419871" y="4840419"/>
                <a:ext cx="413920" cy="460149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88" name="Rectangle 187"/>
              <p:cNvSpPr/>
              <p:nvPr/>
            </p:nvSpPr>
            <p:spPr bwMode="auto">
              <a:xfrm>
                <a:off x="1138548" y="5738718"/>
                <a:ext cx="338663" cy="329988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190" name="Oval 189"/>
              <p:cNvSpPr/>
              <p:nvPr/>
            </p:nvSpPr>
            <p:spPr bwMode="auto">
              <a:xfrm>
                <a:off x="2676435" y="5805109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 bwMode="auto">
              <a:xfrm>
                <a:off x="1352196" y="5634996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 bwMode="auto">
              <a:xfrm>
                <a:off x="1772680" y="5269874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 bwMode="auto">
              <a:xfrm>
                <a:off x="1820245" y="3964725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>
                <a:off x="421803" y="4891094"/>
                <a:ext cx="87291" cy="8072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6" name="Freeform 195"/>
              <p:cNvSpPr/>
              <p:nvPr/>
            </p:nvSpPr>
            <p:spPr>
              <a:xfrm>
                <a:off x="450472" y="4944914"/>
                <a:ext cx="1347481" cy="364820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" name="Freeform 196"/>
              <p:cNvSpPr/>
              <p:nvPr/>
            </p:nvSpPr>
            <p:spPr>
              <a:xfrm>
                <a:off x="1810497" y="4020949"/>
                <a:ext cx="132598" cy="1299785"/>
              </a:xfrm>
              <a:custGeom>
                <a:avLst/>
                <a:gdLst>
                  <a:gd name="connsiteX0" fmla="*/ 61993 w 165315"/>
                  <a:gd name="connsiteY0" fmla="*/ 0 h 1658319"/>
                  <a:gd name="connsiteX1" fmla="*/ 154983 w 165315"/>
                  <a:gd name="connsiteY1" fmla="*/ 650929 h 1658319"/>
                  <a:gd name="connsiteX2" fmla="*/ 0 w 165315"/>
                  <a:gd name="connsiteY2" fmla="*/ 1658319 h 165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315" h="1658319">
                    <a:moveTo>
                      <a:pt x="61993" y="0"/>
                    </a:moveTo>
                    <a:cubicBezTo>
                      <a:pt x="113654" y="187271"/>
                      <a:pt x="165315" y="374543"/>
                      <a:pt x="154983" y="650929"/>
                    </a:cubicBezTo>
                    <a:cubicBezTo>
                      <a:pt x="144651" y="927316"/>
                      <a:pt x="72325" y="1292817"/>
                      <a:pt x="0" y="1658319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" name="Freeform 197"/>
              <p:cNvSpPr/>
              <p:nvPr/>
            </p:nvSpPr>
            <p:spPr>
              <a:xfrm>
                <a:off x="1810497" y="5296901"/>
                <a:ext cx="915641" cy="524314"/>
              </a:xfrm>
              <a:custGeom>
                <a:avLst/>
                <a:gdLst>
                  <a:gd name="connsiteX0" fmla="*/ 0 w 1146874"/>
                  <a:gd name="connsiteY0" fmla="*/ 0 h 666427"/>
                  <a:gd name="connsiteX1" fmla="*/ 418454 w 1146874"/>
                  <a:gd name="connsiteY1" fmla="*/ 371960 h 666427"/>
                  <a:gd name="connsiteX2" fmla="*/ 1146874 w 1146874"/>
                  <a:gd name="connsiteY2" fmla="*/ 666427 h 666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6874" h="666427">
                    <a:moveTo>
                      <a:pt x="0" y="0"/>
                    </a:moveTo>
                    <a:cubicBezTo>
                      <a:pt x="113654" y="130444"/>
                      <a:pt x="227308" y="260889"/>
                      <a:pt x="418454" y="371960"/>
                    </a:cubicBezTo>
                    <a:cubicBezTo>
                      <a:pt x="609600" y="483031"/>
                      <a:pt x="878237" y="574729"/>
                      <a:pt x="1146874" y="66642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" name="Arc 198"/>
              <p:cNvSpPr/>
              <p:nvPr/>
            </p:nvSpPr>
            <p:spPr>
              <a:xfrm>
                <a:off x="746130" y="3923786"/>
                <a:ext cx="2462020" cy="2152253"/>
              </a:xfrm>
              <a:prstGeom prst="arc">
                <a:avLst>
                  <a:gd name="adj1" fmla="val 15839463"/>
                  <a:gd name="adj2" fmla="val 2865363"/>
                </a:avLst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" name="Freeform 199"/>
              <p:cNvSpPr/>
              <p:nvPr/>
            </p:nvSpPr>
            <p:spPr>
              <a:xfrm>
                <a:off x="437930" y="3888954"/>
                <a:ext cx="1458576" cy="1006463"/>
              </a:xfrm>
              <a:custGeom>
                <a:avLst/>
                <a:gdLst>
                  <a:gd name="connsiteX0" fmla="*/ 0 w 1828800"/>
                  <a:gd name="connsiteY0" fmla="*/ 1283776 h 1283776"/>
                  <a:gd name="connsiteX1" fmla="*/ 154983 w 1828800"/>
                  <a:gd name="connsiteY1" fmla="*/ 803329 h 1283776"/>
                  <a:gd name="connsiteX2" fmla="*/ 433953 w 1828800"/>
                  <a:gd name="connsiteY2" fmla="*/ 415871 h 1283776"/>
                  <a:gd name="connsiteX3" fmla="*/ 821410 w 1828800"/>
                  <a:gd name="connsiteY3" fmla="*/ 152400 h 1283776"/>
                  <a:gd name="connsiteX4" fmla="*/ 1363851 w 1828800"/>
                  <a:gd name="connsiteY4" fmla="*/ 12915 h 1283776"/>
                  <a:gd name="connsiteX5" fmla="*/ 1828800 w 1828800"/>
                  <a:gd name="connsiteY5" fmla="*/ 74908 h 128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1283776">
                    <a:moveTo>
                      <a:pt x="0" y="1283776"/>
                    </a:moveTo>
                    <a:cubicBezTo>
                      <a:pt x="41329" y="1115878"/>
                      <a:pt x="82658" y="947980"/>
                      <a:pt x="154983" y="803329"/>
                    </a:cubicBezTo>
                    <a:cubicBezTo>
                      <a:pt x="227309" y="658678"/>
                      <a:pt x="322882" y="524359"/>
                      <a:pt x="433953" y="415871"/>
                    </a:cubicBezTo>
                    <a:cubicBezTo>
                      <a:pt x="545024" y="307383"/>
                      <a:pt x="666427" y="219559"/>
                      <a:pt x="821410" y="152400"/>
                    </a:cubicBezTo>
                    <a:cubicBezTo>
                      <a:pt x="976393" y="85241"/>
                      <a:pt x="1195953" y="25830"/>
                      <a:pt x="1363851" y="12915"/>
                    </a:cubicBezTo>
                    <a:cubicBezTo>
                      <a:pt x="1531749" y="0"/>
                      <a:pt x="1680274" y="37454"/>
                      <a:pt x="1828800" y="74908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" name="Freeform 200"/>
              <p:cNvSpPr/>
              <p:nvPr/>
            </p:nvSpPr>
            <p:spPr>
              <a:xfrm>
                <a:off x="1376866" y="5320734"/>
                <a:ext cx="433631" cy="342820"/>
              </a:xfrm>
              <a:custGeom>
                <a:avLst/>
                <a:gdLst>
                  <a:gd name="connsiteX0" fmla="*/ 0 w 542441"/>
                  <a:gd name="connsiteY0" fmla="*/ 433952 h 433952"/>
                  <a:gd name="connsiteX1" fmla="*/ 340963 w 542441"/>
                  <a:gd name="connsiteY1" fmla="*/ 309966 h 433952"/>
                  <a:gd name="connsiteX2" fmla="*/ 542441 w 542441"/>
                  <a:gd name="connsiteY2" fmla="*/ 0 h 433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2441" h="433952">
                    <a:moveTo>
                      <a:pt x="0" y="433952"/>
                    </a:moveTo>
                    <a:cubicBezTo>
                      <a:pt x="125278" y="408121"/>
                      <a:pt x="250556" y="382291"/>
                      <a:pt x="340963" y="309966"/>
                    </a:cubicBezTo>
                    <a:cubicBezTo>
                      <a:pt x="431370" y="237641"/>
                      <a:pt x="486905" y="118820"/>
                      <a:pt x="542441" y="0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437930" y="4944914"/>
                <a:ext cx="951479" cy="725973"/>
              </a:xfrm>
              <a:custGeom>
                <a:avLst/>
                <a:gdLst>
                  <a:gd name="connsiteX0" fmla="*/ 0 w 1193369"/>
                  <a:gd name="connsiteY0" fmla="*/ 0 h 924733"/>
                  <a:gd name="connsiteX1" fmla="*/ 309966 w 1193369"/>
                  <a:gd name="connsiteY1" fmla="*/ 557939 h 924733"/>
                  <a:gd name="connsiteX2" fmla="*/ 743919 w 1193369"/>
                  <a:gd name="connsiteY2" fmla="*/ 867906 h 924733"/>
                  <a:gd name="connsiteX3" fmla="*/ 1193369 w 1193369"/>
                  <a:gd name="connsiteY3" fmla="*/ 898902 h 92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3369" h="924733">
                    <a:moveTo>
                      <a:pt x="0" y="0"/>
                    </a:moveTo>
                    <a:cubicBezTo>
                      <a:pt x="92990" y="206644"/>
                      <a:pt x="185980" y="413288"/>
                      <a:pt x="309966" y="557939"/>
                    </a:cubicBezTo>
                    <a:cubicBezTo>
                      <a:pt x="433953" y="702590"/>
                      <a:pt x="596685" y="811079"/>
                      <a:pt x="743919" y="867906"/>
                    </a:cubicBezTo>
                    <a:cubicBezTo>
                      <a:pt x="891153" y="924733"/>
                      <a:pt x="1042261" y="911817"/>
                      <a:pt x="1193369" y="898902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" name="Freeform 204"/>
              <p:cNvSpPr/>
              <p:nvPr/>
            </p:nvSpPr>
            <p:spPr>
              <a:xfrm>
                <a:off x="1389409" y="5687387"/>
                <a:ext cx="1349273" cy="333654"/>
              </a:xfrm>
              <a:custGeom>
                <a:avLst/>
                <a:gdLst>
                  <a:gd name="connsiteX0" fmla="*/ 0 w 1689316"/>
                  <a:gd name="connsiteY0" fmla="*/ 0 h 426204"/>
                  <a:gd name="connsiteX1" fmla="*/ 371960 w 1689316"/>
                  <a:gd name="connsiteY1" fmla="*/ 340963 h 426204"/>
                  <a:gd name="connsiteX2" fmla="*/ 945397 w 1689316"/>
                  <a:gd name="connsiteY2" fmla="*/ 402956 h 426204"/>
                  <a:gd name="connsiteX3" fmla="*/ 1689316 w 1689316"/>
                  <a:gd name="connsiteY3" fmla="*/ 201478 h 426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26204">
                    <a:moveTo>
                      <a:pt x="0" y="0"/>
                    </a:moveTo>
                    <a:cubicBezTo>
                      <a:pt x="107197" y="136902"/>
                      <a:pt x="214394" y="273804"/>
                      <a:pt x="371960" y="340963"/>
                    </a:cubicBezTo>
                    <a:cubicBezTo>
                      <a:pt x="529526" y="408122"/>
                      <a:pt x="725838" y="426204"/>
                      <a:pt x="945397" y="402956"/>
                    </a:cubicBezTo>
                    <a:cubicBezTo>
                      <a:pt x="1164956" y="379709"/>
                      <a:pt x="1427136" y="290593"/>
                      <a:pt x="1689316" y="20147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" name="Arc 205"/>
              <p:cNvSpPr/>
              <p:nvPr/>
            </p:nvSpPr>
            <p:spPr>
              <a:xfrm>
                <a:off x="412844" y="3254644"/>
                <a:ext cx="2696753" cy="3089052"/>
              </a:xfrm>
              <a:prstGeom prst="arc">
                <a:avLst>
                  <a:gd name="adj1" fmla="val 2842306"/>
                  <a:gd name="adj2" fmla="val 10421327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99" name="Rounded Rectangle 98"/>
            <p:cNvSpPr/>
            <p:nvPr/>
          </p:nvSpPr>
          <p:spPr>
            <a:xfrm>
              <a:off x="0" y="6035604"/>
              <a:ext cx="3169927" cy="40470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Insert vertex 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</a:t>
              </a:r>
              <a:endPara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13" name="Group 104"/>
          <p:cNvGrpSpPr>
            <a:grpSpLocks/>
          </p:cNvGrpSpPr>
          <p:nvPr/>
        </p:nvGrpSpPr>
        <p:grpSpPr bwMode="auto">
          <a:xfrm>
            <a:off x="2944813" y="3398838"/>
            <a:ext cx="2693987" cy="404812"/>
            <a:chOff x="2944495" y="3398520"/>
            <a:chExt cx="2694305" cy="405273"/>
          </a:xfrm>
        </p:grpSpPr>
        <p:sp>
          <p:nvSpPr>
            <p:cNvPr id="103" name="Down Arrow 102"/>
            <p:cNvSpPr/>
            <p:nvPr/>
          </p:nvSpPr>
          <p:spPr>
            <a:xfrm rot="16200000">
              <a:off x="3195320" y="3148965"/>
              <a:ext cx="271463" cy="773113"/>
            </a:xfrm>
            <a:prstGeom prst="downArrow">
              <a:avLst/>
            </a:prstGeom>
            <a:effectLst>
              <a:outerShdw dist="20000" sx="1000" sy="1000" rotWithShape="0">
                <a:srgbClr val="000000"/>
              </a:outerShdw>
            </a:effectLst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3520825" y="3398520"/>
              <a:ext cx="2117975" cy="40527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Insert vertex </a:t>
              </a:r>
              <a:r>
                <a:rPr lang="en-US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</a:t>
              </a:r>
              <a:endPara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8202" name="Group 9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93" name="Rectangle 9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4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95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eeform 64"/>
          <p:cNvSpPr/>
          <p:nvPr/>
        </p:nvSpPr>
        <p:spPr>
          <a:xfrm>
            <a:off x="1049338" y="2579688"/>
            <a:ext cx="2697162" cy="1984375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049338" y="1231900"/>
            <a:ext cx="1766887" cy="192087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614613" y="1323975"/>
            <a:ext cx="1690687" cy="2525713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Representative Vertex of a Plane 3-Tree</a:t>
            </a:r>
          </a:p>
        </p:txBody>
      </p:sp>
      <p:sp>
        <p:nvSpPr>
          <p:cNvPr id="68" name="Rectangular Callout 67"/>
          <p:cNvSpPr/>
          <p:nvPr/>
        </p:nvSpPr>
        <p:spPr>
          <a:xfrm>
            <a:off x="0" y="868363"/>
            <a:ext cx="1843088" cy="481012"/>
          </a:xfrm>
          <a:prstGeom prst="wedgeRectCallout">
            <a:avLst>
              <a:gd name="adj1" fmla="val 37249"/>
              <a:gd name="adj2" fmla="val 139576"/>
            </a:avLst>
          </a:pr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Plane 3-Tree</a:t>
            </a:r>
          </a:p>
        </p:txBody>
      </p:sp>
      <p:sp>
        <p:nvSpPr>
          <p:cNvPr id="71" name="Rectangular Callout 70"/>
          <p:cNvSpPr/>
          <p:nvPr/>
        </p:nvSpPr>
        <p:spPr>
          <a:xfrm>
            <a:off x="3536950" y="871538"/>
            <a:ext cx="2000250" cy="479425"/>
          </a:xfrm>
          <a:prstGeom prst="wedgeRectCallout">
            <a:avLst>
              <a:gd name="adj1" fmla="val -49600"/>
              <a:gd name="adj2" fmla="val 214364"/>
            </a:avLst>
          </a:pr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Plane 3-Tree</a:t>
            </a:r>
          </a:p>
        </p:txBody>
      </p:sp>
      <p:sp>
        <p:nvSpPr>
          <p:cNvPr id="72" name="Rectangular Callout 71"/>
          <p:cNvSpPr/>
          <p:nvPr/>
        </p:nvSpPr>
        <p:spPr>
          <a:xfrm>
            <a:off x="0" y="4600575"/>
            <a:ext cx="1998663" cy="479425"/>
          </a:xfrm>
          <a:prstGeom prst="wedgeRectCallout">
            <a:avLst>
              <a:gd name="adj1" fmla="val 48199"/>
              <a:gd name="adj2" fmla="val -134435"/>
            </a:avLst>
          </a:prstGeom>
          <a:solidFill>
            <a:schemeClr val="bg2">
              <a:lumMod val="60000"/>
              <a:lumOff val="4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Plane 3-Tree</a:t>
            </a:r>
          </a:p>
        </p:txBody>
      </p:sp>
      <p:sp>
        <p:nvSpPr>
          <p:cNvPr id="73" name="Rectangular Callout 72"/>
          <p:cNvSpPr/>
          <p:nvPr/>
        </p:nvSpPr>
        <p:spPr>
          <a:xfrm>
            <a:off x="4440238" y="4156075"/>
            <a:ext cx="2000250" cy="758825"/>
          </a:xfrm>
          <a:prstGeom prst="wedgeRectCallout">
            <a:avLst>
              <a:gd name="adj1" fmla="val -138431"/>
              <a:gd name="adj2" fmla="val -183894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Representative Vertex</a:t>
            </a:r>
          </a:p>
        </p:txBody>
      </p:sp>
      <p:grpSp>
        <p:nvGrpSpPr>
          <p:cNvPr id="9226" name="Group 63"/>
          <p:cNvGrpSpPr>
            <a:grpSpLocks/>
          </p:cNvGrpSpPr>
          <p:nvPr/>
        </p:nvGrpSpPr>
        <p:grpSpPr bwMode="auto">
          <a:xfrm>
            <a:off x="785813" y="379413"/>
            <a:ext cx="3503612" cy="4354512"/>
            <a:chOff x="1185028" y="1270861"/>
            <a:chExt cx="3758931" cy="4107051"/>
          </a:xfrm>
        </p:grpSpPr>
        <p:sp>
          <p:nvSpPr>
            <p:cNvPr id="69" name="Rectangle 68"/>
            <p:cNvSpPr/>
            <p:nvPr/>
          </p:nvSpPr>
          <p:spPr bwMode="auto">
            <a:xfrm>
              <a:off x="3050016" y="2260566"/>
              <a:ext cx="212899" cy="18566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a</a:t>
              </a: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185028" y="3331125"/>
              <a:ext cx="211195" cy="18566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4255872" y="4635259"/>
              <a:ext cx="211195" cy="18566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c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913761" y="3533257"/>
              <a:ext cx="211195" cy="18716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d</a:t>
              </a: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19837" y="4509487"/>
              <a:ext cx="211195" cy="18716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e</a:t>
              </a: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3799418" y="3206849"/>
              <a:ext cx="211195" cy="187161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f</a:t>
              </a: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4277625" y="4520252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2618115" y="4303521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3145057" y="3838342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3681537" y="3387233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3204664" y="2144172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1452164" y="3355761"/>
              <a:ext cx="109391" cy="102843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1488195" y="3425453"/>
              <a:ext cx="1689561" cy="464158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3193084" y="2247091"/>
              <a:ext cx="165210" cy="1658991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3193084" y="3874638"/>
              <a:ext cx="1146245" cy="666292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Arc 89"/>
            <p:cNvSpPr/>
            <p:nvPr/>
          </p:nvSpPr>
          <p:spPr>
            <a:xfrm>
              <a:off x="1859490" y="2122815"/>
              <a:ext cx="3084469" cy="2743025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472866" y="2079395"/>
              <a:ext cx="1827519" cy="1283172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2649768" y="3906082"/>
              <a:ext cx="543316" cy="432715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1472866" y="3425453"/>
              <a:ext cx="1192230" cy="923825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3223741" y="3440426"/>
              <a:ext cx="510956" cy="419240"/>
            </a:xfrm>
            <a:custGeom>
              <a:avLst/>
              <a:gdLst>
                <a:gd name="connsiteX0" fmla="*/ 0 w 511445"/>
                <a:gd name="connsiteY0" fmla="*/ 418454 h 418454"/>
                <a:gd name="connsiteX1" fmla="*/ 185980 w 511445"/>
                <a:gd name="connsiteY1" fmla="*/ 185979 h 418454"/>
                <a:gd name="connsiteX2" fmla="*/ 511445 w 511445"/>
                <a:gd name="connsiteY2" fmla="*/ 0 h 41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1445" h="418454">
                  <a:moveTo>
                    <a:pt x="0" y="418454"/>
                  </a:moveTo>
                  <a:cubicBezTo>
                    <a:pt x="50369" y="337087"/>
                    <a:pt x="100739" y="255721"/>
                    <a:pt x="185980" y="185979"/>
                  </a:cubicBezTo>
                  <a:cubicBezTo>
                    <a:pt x="271221" y="116237"/>
                    <a:pt x="391333" y="58118"/>
                    <a:pt x="511445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3223741" y="2200674"/>
              <a:ext cx="664243" cy="1208309"/>
            </a:xfrm>
            <a:custGeom>
              <a:avLst/>
              <a:gdLst>
                <a:gd name="connsiteX0" fmla="*/ 526943 w 663844"/>
                <a:gd name="connsiteY0" fmla="*/ 1208868 h 1208868"/>
                <a:gd name="connsiteX1" fmla="*/ 650929 w 663844"/>
                <a:gd name="connsiteY1" fmla="*/ 759417 h 1208868"/>
                <a:gd name="connsiteX2" fmla="*/ 604434 w 663844"/>
                <a:gd name="connsiteY2" fmla="*/ 418455 h 1208868"/>
                <a:gd name="connsiteX3" fmla="*/ 402956 w 663844"/>
                <a:gd name="connsiteY3" fmla="*/ 185980 h 1208868"/>
                <a:gd name="connsiteX4" fmla="*/ 0 w 663844"/>
                <a:gd name="connsiteY4" fmla="*/ 0 h 120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3844" h="1208868">
                  <a:moveTo>
                    <a:pt x="526943" y="1208868"/>
                  </a:moveTo>
                  <a:cubicBezTo>
                    <a:pt x="582478" y="1050010"/>
                    <a:pt x="638014" y="891153"/>
                    <a:pt x="650929" y="759417"/>
                  </a:cubicBezTo>
                  <a:cubicBezTo>
                    <a:pt x="663844" y="627682"/>
                    <a:pt x="645763" y="514028"/>
                    <a:pt x="604434" y="418455"/>
                  </a:cubicBezTo>
                  <a:cubicBezTo>
                    <a:pt x="563105" y="322882"/>
                    <a:pt x="503695" y="255723"/>
                    <a:pt x="402956" y="185980"/>
                  </a:cubicBezTo>
                  <a:cubicBezTo>
                    <a:pt x="302217" y="116238"/>
                    <a:pt x="151108" y="58119"/>
                    <a:pt x="0" y="0"/>
                  </a:cubicBezTo>
                </a:path>
              </a:pathLst>
            </a:cu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2665096" y="4370240"/>
              <a:ext cx="1689561" cy="426726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Arc 96"/>
            <p:cNvSpPr/>
            <p:nvPr/>
          </p:nvSpPr>
          <p:spPr>
            <a:xfrm>
              <a:off x="1440506" y="1270861"/>
              <a:ext cx="3379121" cy="3936361"/>
            </a:xfrm>
            <a:prstGeom prst="arc">
              <a:avLst>
                <a:gd name="adj1" fmla="val 2842306"/>
                <a:gd name="adj2" fmla="val 1042132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Arc 97"/>
            <p:cNvSpPr/>
            <p:nvPr/>
          </p:nvSpPr>
          <p:spPr>
            <a:xfrm>
              <a:off x="2835415" y="3394010"/>
              <a:ext cx="1473256" cy="1983902"/>
            </a:xfrm>
            <a:prstGeom prst="arc">
              <a:avLst>
                <a:gd name="adj1" fmla="val 16867758"/>
                <a:gd name="adj2" fmla="val 64373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9" name="Freeform 98"/>
          <p:cNvSpPr/>
          <p:nvPr/>
        </p:nvSpPr>
        <p:spPr>
          <a:xfrm>
            <a:off x="1081088" y="2660650"/>
            <a:ext cx="1574800" cy="492125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317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2670175" y="1411288"/>
            <a:ext cx="153988" cy="1758950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317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2670175" y="3136900"/>
            <a:ext cx="1068388" cy="70643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317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-15875" y="5341938"/>
            <a:ext cx="9144000" cy="12287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cs typeface="+mn-cs"/>
              </a:rPr>
              <a:t>In a Plane 3-Tree there is an unique inner vertex </a:t>
            </a:r>
          </a:p>
          <a:p>
            <a:pPr algn="ctr">
              <a:defRPr/>
            </a:pPr>
            <a:r>
              <a:rPr lang="en-US" dirty="0">
                <a:cs typeface="+mn-cs"/>
              </a:rPr>
              <a:t>which is the neighbor of all the three outer vertices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4989513" y="444500"/>
            <a:ext cx="3446462" cy="4200525"/>
            <a:chOff x="2178960" y="814198"/>
            <a:chExt cx="3445781" cy="4199164"/>
          </a:xfrm>
        </p:grpSpPr>
        <p:grpSp>
          <p:nvGrpSpPr>
            <p:cNvPr id="9280" name="Group 57"/>
            <p:cNvGrpSpPr>
              <a:grpSpLocks/>
            </p:cNvGrpSpPr>
            <p:nvPr/>
          </p:nvGrpSpPr>
          <p:grpSpPr bwMode="auto">
            <a:xfrm>
              <a:off x="2178960" y="814198"/>
              <a:ext cx="3445781" cy="4199164"/>
              <a:chOff x="2178960" y="480376"/>
              <a:chExt cx="3445781" cy="4199164"/>
            </a:xfrm>
          </p:grpSpPr>
          <p:sp>
            <p:nvSpPr>
              <p:cNvPr id="45" name="Freeform 44"/>
              <p:cNvSpPr/>
              <p:nvPr/>
            </p:nvSpPr>
            <p:spPr>
              <a:xfrm>
                <a:off x="2483700" y="2695808"/>
                <a:ext cx="2698217" cy="1983732"/>
              </a:xfrm>
              <a:custGeom>
                <a:avLst/>
                <a:gdLst>
                  <a:gd name="connsiteX0" fmla="*/ 1394848 w 2324746"/>
                  <a:gd name="connsiteY0" fmla="*/ 402956 h 1441343"/>
                  <a:gd name="connsiteX1" fmla="*/ 1549831 w 2324746"/>
                  <a:gd name="connsiteY1" fmla="*/ 557939 h 1441343"/>
                  <a:gd name="connsiteX2" fmla="*/ 1813302 w 2324746"/>
                  <a:gd name="connsiteY2" fmla="*/ 743919 h 1441343"/>
                  <a:gd name="connsiteX3" fmla="*/ 2324746 w 2324746"/>
                  <a:gd name="connsiteY3" fmla="*/ 929898 h 1441343"/>
                  <a:gd name="connsiteX4" fmla="*/ 2200760 w 2324746"/>
                  <a:gd name="connsiteY4" fmla="*/ 1100380 h 1441343"/>
                  <a:gd name="connsiteX5" fmla="*/ 1844299 w 2324746"/>
                  <a:gd name="connsiteY5" fmla="*/ 1348353 h 1441343"/>
                  <a:gd name="connsiteX6" fmla="*/ 1472339 w 2324746"/>
                  <a:gd name="connsiteY6" fmla="*/ 1441343 h 1441343"/>
                  <a:gd name="connsiteX7" fmla="*/ 1084882 w 2324746"/>
                  <a:gd name="connsiteY7" fmla="*/ 1410346 h 1441343"/>
                  <a:gd name="connsiteX8" fmla="*/ 712922 w 2324746"/>
                  <a:gd name="connsiteY8" fmla="*/ 1255363 h 1441343"/>
                  <a:gd name="connsiteX9" fmla="*/ 402956 w 2324746"/>
                  <a:gd name="connsiteY9" fmla="*/ 991892 h 1441343"/>
                  <a:gd name="connsiteX10" fmla="*/ 139485 w 2324746"/>
                  <a:gd name="connsiteY10" fmla="*/ 604434 h 1441343"/>
                  <a:gd name="connsiteX11" fmla="*/ 0 w 2324746"/>
                  <a:gd name="connsiteY11" fmla="*/ 30997 h 1441343"/>
                  <a:gd name="connsiteX12" fmla="*/ 0 w 2324746"/>
                  <a:gd name="connsiteY12" fmla="*/ 0 h 1441343"/>
                  <a:gd name="connsiteX13" fmla="*/ 216977 w 2324746"/>
                  <a:gd name="connsiteY13" fmla="*/ 108488 h 1441343"/>
                  <a:gd name="connsiteX14" fmla="*/ 790414 w 2324746"/>
                  <a:gd name="connsiteY14" fmla="*/ 294468 h 1441343"/>
                  <a:gd name="connsiteX15" fmla="*/ 1394848 w 2324746"/>
                  <a:gd name="connsiteY15" fmla="*/ 402956 h 1441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24746" h="1441343">
                    <a:moveTo>
                      <a:pt x="1394848" y="402956"/>
                    </a:moveTo>
                    <a:lnTo>
                      <a:pt x="1549831" y="557939"/>
                    </a:lnTo>
                    <a:lnTo>
                      <a:pt x="1813302" y="743919"/>
                    </a:lnTo>
                    <a:lnTo>
                      <a:pt x="2324746" y="929898"/>
                    </a:lnTo>
                    <a:lnTo>
                      <a:pt x="2200760" y="1100380"/>
                    </a:lnTo>
                    <a:lnTo>
                      <a:pt x="1844299" y="1348353"/>
                    </a:lnTo>
                    <a:lnTo>
                      <a:pt x="1472339" y="1441343"/>
                    </a:lnTo>
                    <a:lnTo>
                      <a:pt x="1084882" y="1410346"/>
                    </a:lnTo>
                    <a:lnTo>
                      <a:pt x="712922" y="1255363"/>
                    </a:lnTo>
                    <a:lnTo>
                      <a:pt x="402956" y="991892"/>
                    </a:lnTo>
                    <a:lnTo>
                      <a:pt x="139485" y="604434"/>
                    </a:lnTo>
                    <a:lnTo>
                      <a:pt x="0" y="30997"/>
                    </a:lnTo>
                    <a:lnTo>
                      <a:pt x="0" y="0"/>
                    </a:lnTo>
                    <a:lnTo>
                      <a:pt x="216977" y="108488"/>
                    </a:lnTo>
                    <a:lnTo>
                      <a:pt x="790414" y="294468"/>
                    </a:lnTo>
                    <a:lnTo>
                      <a:pt x="1394848" y="402956"/>
                    </a:lnTo>
                    <a:close/>
                  </a:path>
                </a:pathLst>
              </a:custGeom>
              <a:solidFill>
                <a:schemeClr val="accent3">
                  <a:lumMod val="65000"/>
                  <a:alpha val="2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2178960" y="2635502"/>
                <a:ext cx="196811" cy="19678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5186678" y="4003484"/>
                <a:ext cx="196811" cy="196786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3475691" y="3813046"/>
                <a:ext cx="196811" cy="198374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3659847" y="3681248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0" name="Freeform 49"/>
              <p:cNvSpPr/>
              <p:nvPr/>
            </p:nvSpPr>
            <p:spPr bwMode="auto">
              <a:xfrm>
                <a:off x="3659804" y="3244905"/>
                <a:ext cx="506313" cy="458639"/>
              </a:xfrm>
              <a:custGeom>
                <a:avLst/>
                <a:gdLst>
                  <a:gd name="connsiteX0" fmla="*/ 0 w 542441"/>
                  <a:gd name="connsiteY0" fmla="*/ 433952 h 433952"/>
                  <a:gd name="connsiteX1" fmla="*/ 340963 w 542441"/>
                  <a:gd name="connsiteY1" fmla="*/ 309966 h 433952"/>
                  <a:gd name="connsiteX2" fmla="*/ 542441 w 542441"/>
                  <a:gd name="connsiteY2" fmla="*/ 0 h 433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2441" h="433952">
                    <a:moveTo>
                      <a:pt x="0" y="433952"/>
                    </a:moveTo>
                    <a:cubicBezTo>
                      <a:pt x="125278" y="408121"/>
                      <a:pt x="250556" y="382291"/>
                      <a:pt x="340963" y="309966"/>
                    </a:cubicBezTo>
                    <a:cubicBezTo>
                      <a:pt x="431370" y="237641"/>
                      <a:pt x="486905" y="118820"/>
                      <a:pt x="542441" y="0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 bwMode="auto">
              <a:xfrm>
                <a:off x="2548774" y="2749765"/>
                <a:ext cx="1111030" cy="980757"/>
              </a:xfrm>
              <a:custGeom>
                <a:avLst/>
                <a:gdLst>
                  <a:gd name="connsiteX0" fmla="*/ 0 w 1193369"/>
                  <a:gd name="connsiteY0" fmla="*/ 0 h 924733"/>
                  <a:gd name="connsiteX1" fmla="*/ 309966 w 1193369"/>
                  <a:gd name="connsiteY1" fmla="*/ 557939 h 924733"/>
                  <a:gd name="connsiteX2" fmla="*/ 743919 w 1193369"/>
                  <a:gd name="connsiteY2" fmla="*/ 867906 h 924733"/>
                  <a:gd name="connsiteX3" fmla="*/ 1193369 w 1193369"/>
                  <a:gd name="connsiteY3" fmla="*/ 898902 h 92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3369" h="924733">
                    <a:moveTo>
                      <a:pt x="0" y="0"/>
                    </a:moveTo>
                    <a:cubicBezTo>
                      <a:pt x="92990" y="206644"/>
                      <a:pt x="185980" y="413288"/>
                      <a:pt x="309966" y="557939"/>
                    </a:cubicBezTo>
                    <a:cubicBezTo>
                      <a:pt x="433953" y="702590"/>
                      <a:pt x="596685" y="811079"/>
                      <a:pt x="743919" y="867906"/>
                    </a:cubicBezTo>
                    <a:cubicBezTo>
                      <a:pt x="891153" y="924733"/>
                      <a:pt x="1042261" y="911817"/>
                      <a:pt x="1193369" y="898902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" name="Freeform 51"/>
              <p:cNvSpPr/>
              <p:nvPr/>
            </p:nvSpPr>
            <p:spPr bwMode="auto">
              <a:xfrm>
                <a:off x="3688374" y="3752740"/>
                <a:ext cx="1576077" cy="452291"/>
              </a:xfrm>
              <a:custGeom>
                <a:avLst/>
                <a:gdLst>
                  <a:gd name="connsiteX0" fmla="*/ 0 w 1689316"/>
                  <a:gd name="connsiteY0" fmla="*/ 0 h 426204"/>
                  <a:gd name="connsiteX1" fmla="*/ 371960 w 1689316"/>
                  <a:gd name="connsiteY1" fmla="*/ 340963 h 426204"/>
                  <a:gd name="connsiteX2" fmla="*/ 945397 w 1689316"/>
                  <a:gd name="connsiteY2" fmla="*/ 402956 h 426204"/>
                  <a:gd name="connsiteX3" fmla="*/ 1689316 w 1689316"/>
                  <a:gd name="connsiteY3" fmla="*/ 201478 h 426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26204">
                    <a:moveTo>
                      <a:pt x="0" y="0"/>
                    </a:moveTo>
                    <a:cubicBezTo>
                      <a:pt x="107197" y="136902"/>
                      <a:pt x="214394" y="273804"/>
                      <a:pt x="371960" y="340963"/>
                    </a:cubicBezTo>
                    <a:cubicBezTo>
                      <a:pt x="529526" y="408122"/>
                      <a:pt x="725838" y="426204"/>
                      <a:pt x="945397" y="402956"/>
                    </a:cubicBezTo>
                    <a:cubicBezTo>
                      <a:pt x="1164956" y="379709"/>
                      <a:pt x="1427136" y="290593"/>
                      <a:pt x="1689316" y="201478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" name="Arc 52"/>
              <p:cNvSpPr/>
              <p:nvPr/>
            </p:nvSpPr>
            <p:spPr bwMode="auto">
              <a:xfrm>
                <a:off x="2475763" y="480376"/>
                <a:ext cx="3148978" cy="4173772"/>
              </a:xfrm>
              <a:prstGeom prst="arc">
                <a:avLst>
                  <a:gd name="adj1" fmla="val 2842306"/>
                  <a:gd name="adj2" fmla="val 10421327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4135960" y="3252840"/>
                <a:ext cx="1068177" cy="706208"/>
              </a:xfrm>
              <a:custGeom>
                <a:avLst/>
                <a:gdLst>
                  <a:gd name="connsiteX0" fmla="*/ 0 w 1146874"/>
                  <a:gd name="connsiteY0" fmla="*/ 0 h 666427"/>
                  <a:gd name="connsiteX1" fmla="*/ 418454 w 1146874"/>
                  <a:gd name="connsiteY1" fmla="*/ 371960 h 666427"/>
                  <a:gd name="connsiteX2" fmla="*/ 1146874 w 1146874"/>
                  <a:gd name="connsiteY2" fmla="*/ 666427 h 666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6874" h="666427">
                    <a:moveTo>
                      <a:pt x="0" y="0"/>
                    </a:moveTo>
                    <a:cubicBezTo>
                      <a:pt x="113654" y="130444"/>
                      <a:pt x="227308" y="260889"/>
                      <a:pt x="418454" y="371960"/>
                    </a:cubicBezTo>
                    <a:cubicBezTo>
                      <a:pt x="609600" y="483031"/>
                      <a:pt x="878237" y="574729"/>
                      <a:pt x="1146874" y="666427"/>
                    </a:cubicBez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2547187" y="2760875"/>
                <a:ext cx="1574489" cy="493552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4129230" y="3209815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5192124" y="3896524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4058189" y="3422647"/>
                <a:ext cx="196811" cy="198374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d</a:t>
                </a:r>
              </a:p>
            </p:txBody>
          </p:sp>
        </p:grpSp>
        <p:sp>
          <p:nvSpPr>
            <p:cNvPr id="44" name="Oval 43"/>
            <p:cNvSpPr/>
            <p:nvPr/>
          </p:nvSpPr>
          <p:spPr bwMode="auto">
            <a:xfrm>
              <a:off x="2493267" y="3031985"/>
              <a:ext cx="101961" cy="109040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" name="Group 109"/>
          <p:cNvGrpSpPr>
            <a:grpSpLocks/>
          </p:cNvGrpSpPr>
          <p:nvPr/>
        </p:nvGrpSpPr>
        <p:grpSpPr bwMode="auto">
          <a:xfrm>
            <a:off x="4991100" y="889000"/>
            <a:ext cx="2016125" cy="2173288"/>
            <a:chOff x="814617" y="818525"/>
            <a:chExt cx="2015896" cy="2173760"/>
          </a:xfrm>
        </p:grpSpPr>
        <p:grpSp>
          <p:nvGrpSpPr>
            <p:cNvPr id="9263" name="Group 59"/>
            <p:cNvGrpSpPr>
              <a:grpSpLocks/>
            </p:cNvGrpSpPr>
            <p:nvPr/>
          </p:nvGrpSpPr>
          <p:grpSpPr bwMode="auto">
            <a:xfrm>
              <a:off x="1049093" y="818525"/>
              <a:ext cx="1781420" cy="2173760"/>
              <a:chOff x="2471493" y="905611"/>
              <a:chExt cx="1781420" cy="2173760"/>
            </a:xfrm>
          </p:grpSpPr>
          <p:sp>
            <p:nvSpPr>
              <p:cNvPr id="113" name="Freeform 112"/>
              <p:cNvSpPr/>
              <p:nvPr/>
            </p:nvSpPr>
            <p:spPr>
              <a:xfrm>
                <a:off x="2486226" y="1100916"/>
                <a:ext cx="1766687" cy="1921292"/>
              </a:xfrm>
              <a:custGeom>
                <a:avLst/>
                <a:gdLst>
                  <a:gd name="connsiteX0" fmla="*/ 1394848 w 1518834"/>
                  <a:gd name="connsiteY0" fmla="*/ 1425844 h 1425844"/>
                  <a:gd name="connsiteX1" fmla="*/ 433953 w 1518834"/>
                  <a:gd name="connsiteY1" fmla="*/ 1208868 h 1425844"/>
                  <a:gd name="connsiteX2" fmla="*/ 0 w 1518834"/>
                  <a:gd name="connsiteY2" fmla="*/ 1038386 h 1425844"/>
                  <a:gd name="connsiteX3" fmla="*/ 170482 w 1518834"/>
                  <a:gd name="connsiteY3" fmla="*/ 542441 h 1425844"/>
                  <a:gd name="connsiteX4" fmla="*/ 449451 w 1518834"/>
                  <a:gd name="connsiteY4" fmla="*/ 247973 h 1425844"/>
                  <a:gd name="connsiteX5" fmla="*/ 743919 w 1518834"/>
                  <a:gd name="connsiteY5" fmla="*/ 108488 h 1425844"/>
                  <a:gd name="connsiteX6" fmla="*/ 1069383 w 1518834"/>
                  <a:gd name="connsiteY6" fmla="*/ 0 h 1425844"/>
                  <a:gd name="connsiteX7" fmla="*/ 1425844 w 1518834"/>
                  <a:gd name="connsiteY7" fmla="*/ 77492 h 1425844"/>
                  <a:gd name="connsiteX8" fmla="*/ 1518834 w 1518834"/>
                  <a:gd name="connsiteY8" fmla="*/ 464949 h 1425844"/>
                  <a:gd name="connsiteX9" fmla="*/ 1503336 w 1518834"/>
                  <a:gd name="connsiteY9" fmla="*/ 728420 h 1425844"/>
                  <a:gd name="connsiteX10" fmla="*/ 1456841 w 1518834"/>
                  <a:gd name="connsiteY10" fmla="*/ 1131376 h 1425844"/>
                  <a:gd name="connsiteX11" fmla="*/ 1394848 w 1518834"/>
                  <a:gd name="connsiteY11" fmla="*/ 1425844 h 1425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18834" h="1425844">
                    <a:moveTo>
                      <a:pt x="1394848" y="1425844"/>
                    </a:moveTo>
                    <a:lnTo>
                      <a:pt x="433953" y="1208868"/>
                    </a:lnTo>
                    <a:lnTo>
                      <a:pt x="0" y="1038386"/>
                    </a:lnTo>
                    <a:lnTo>
                      <a:pt x="170482" y="542441"/>
                    </a:lnTo>
                    <a:lnTo>
                      <a:pt x="449451" y="247973"/>
                    </a:lnTo>
                    <a:lnTo>
                      <a:pt x="743919" y="108488"/>
                    </a:lnTo>
                    <a:lnTo>
                      <a:pt x="1069383" y="0"/>
                    </a:lnTo>
                    <a:lnTo>
                      <a:pt x="1425844" y="77492"/>
                    </a:lnTo>
                    <a:lnTo>
                      <a:pt x="1518834" y="464949"/>
                    </a:lnTo>
                    <a:lnTo>
                      <a:pt x="1503336" y="728420"/>
                    </a:lnTo>
                    <a:lnTo>
                      <a:pt x="1456841" y="1131376"/>
                    </a:lnTo>
                    <a:lnTo>
                      <a:pt x="1394848" y="1425844"/>
                    </a:lnTo>
                    <a:close/>
                  </a:path>
                </a:pathLst>
              </a:custGeom>
              <a:solidFill>
                <a:srgbClr val="0070C0">
                  <a:alpha val="23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3932274" y="905611"/>
                <a:ext cx="198416" cy="196893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3906877" y="2676058"/>
                <a:ext cx="196828" cy="198480"/>
              </a:xfrm>
              <a:prstGeom prst="rect">
                <a:avLst/>
              </a:prstGeom>
              <a:noFill/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16" name="Freeform 115"/>
              <p:cNvSpPr/>
              <p:nvPr/>
            </p:nvSpPr>
            <p:spPr bwMode="auto">
              <a:xfrm>
                <a:off x="2490988" y="1119971"/>
                <a:ext cx="1703195" cy="1360782"/>
              </a:xfrm>
              <a:custGeom>
                <a:avLst/>
                <a:gdLst>
                  <a:gd name="connsiteX0" fmla="*/ 0 w 1828800"/>
                  <a:gd name="connsiteY0" fmla="*/ 1283776 h 1283776"/>
                  <a:gd name="connsiteX1" fmla="*/ 154983 w 1828800"/>
                  <a:gd name="connsiteY1" fmla="*/ 803329 h 1283776"/>
                  <a:gd name="connsiteX2" fmla="*/ 433953 w 1828800"/>
                  <a:gd name="connsiteY2" fmla="*/ 415871 h 1283776"/>
                  <a:gd name="connsiteX3" fmla="*/ 821410 w 1828800"/>
                  <a:gd name="connsiteY3" fmla="*/ 152400 h 1283776"/>
                  <a:gd name="connsiteX4" fmla="*/ 1363851 w 1828800"/>
                  <a:gd name="connsiteY4" fmla="*/ 12915 h 1283776"/>
                  <a:gd name="connsiteX5" fmla="*/ 1828800 w 1828800"/>
                  <a:gd name="connsiteY5" fmla="*/ 74908 h 1283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8800" h="1283776">
                    <a:moveTo>
                      <a:pt x="0" y="1283776"/>
                    </a:moveTo>
                    <a:cubicBezTo>
                      <a:pt x="41329" y="1115878"/>
                      <a:pt x="82658" y="947980"/>
                      <a:pt x="154983" y="803329"/>
                    </a:cubicBezTo>
                    <a:cubicBezTo>
                      <a:pt x="227309" y="658678"/>
                      <a:pt x="322882" y="524359"/>
                      <a:pt x="433953" y="415871"/>
                    </a:cubicBezTo>
                    <a:cubicBezTo>
                      <a:pt x="545024" y="307383"/>
                      <a:pt x="666427" y="219559"/>
                      <a:pt x="821410" y="152400"/>
                    </a:cubicBezTo>
                    <a:cubicBezTo>
                      <a:pt x="976393" y="85241"/>
                      <a:pt x="1195953" y="25830"/>
                      <a:pt x="1363851" y="12915"/>
                    </a:cubicBezTo>
                    <a:cubicBezTo>
                      <a:pt x="1531749" y="0"/>
                      <a:pt x="1680274" y="37454"/>
                      <a:pt x="1828800" y="74908"/>
                    </a:cubicBezTo>
                  </a:path>
                </a:pathLst>
              </a:cu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2517973" y="2499807"/>
                <a:ext cx="1574621" cy="492232"/>
              </a:xfrm>
              <a:custGeom>
                <a:avLst/>
                <a:gdLst>
                  <a:gd name="connsiteX0" fmla="*/ 0 w 1689316"/>
                  <a:gd name="connsiteY0" fmla="*/ 0 h 464950"/>
                  <a:gd name="connsiteX1" fmla="*/ 914400 w 1689316"/>
                  <a:gd name="connsiteY1" fmla="*/ 294468 h 464950"/>
                  <a:gd name="connsiteX2" fmla="*/ 1689316 w 1689316"/>
                  <a:gd name="connsiteY2" fmla="*/ 464950 h 464950"/>
                  <a:gd name="connsiteX3" fmla="*/ 1689316 w 1689316"/>
                  <a:gd name="connsiteY3" fmla="*/ 464950 h 46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9316" h="464950">
                    <a:moveTo>
                      <a:pt x="0" y="0"/>
                    </a:moveTo>
                    <a:cubicBezTo>
                      <a:pt x="316423" y="108488"/>
                      <a:pt x="632847" y="216976"/>
                      <a:pt x="914400" y="294468"/>
                    </a:cubicBezTo>
                    <a:cubicBezTo>
                      <a:pt x="1195953" y="371960"/>
                      <a:pt x="1689316" y="464950"/>
                      <a:pt x="1689316" y="464950"/>
                    </a:cubicBezTo>
                    <a:lnTo>
                      <a:pt x="1689316" y="464950"/>
                    </a:ln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4092594" y="1251761"/>
                <a:ext cx="153970" cy="1757745"/>
              </a:xfrm>
              <a:custGeom>
                <a:avLst/>
                <a:gdLst>
                  <a:gd name="connsiteX0" fmla="*/ 61993 w 165315"/>
                  <a:gd name="connsiteY0" fmla="*/ 0 h 1658319"/>
                  <a:gd name="connsiteX1" fmla="*/ 154983 w 165315"/>
                  <a:gd name="connsiteY1" fmla="*/ 650929 h 1658319"/>
                  <a:gd name="connsiteX2" fmla="*/ 0 w 165315"/>
                  <a:gd name="connsiteY2" fmla="*/ 1658319 h 165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315" h="1658319">
                    <a:moveTo>
                      <a:pt x="61993" y="0"/>
                    </a:moveTo>
                    <a:cubicBezTo>
                      <a:pt x="113654" y="187271"/>
                      <a:pt x="165315" y="374543"/>
                      <a:pt x="154983" y="650929"/>
                    </a:cubicBezTo>
                    <a:cubicBezTo>
                      <a:pt x="144651" y="927316"/>
                      <a:pt x="72325" y="1292817"/>
                      <a:pt x="0" y="1658319"/>
                    </a:cubicBezTo>
                  </a:path>
                </a:pathLst>
              </a:custGeom>
              <a:ln w="317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4049400" y="2970331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 bwMode="auto">
              <a:xfrm>
                <a:off x="4104953" y="1207331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2471493" y="2415131"/>
                <a:ext cx="101961" cy="109040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2" name="Rectangle 111"/>
            <p:cNvSpPr/>
            <p:nvPr/>
          </p:nvSpPr>
          <p:spPr bwMode="auto">
            <a:xfrm>
              <a:off x="814617" y="2128497"/>
              <a:ext cx="196828" cy="19689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7" name="Group 151"/>
          <p:cNvGrpSpPr>
            <a:grpSpLocks/>
          </p:cNvGrpSpPr>
          <p:nvPr/>
        </p:nvGrpSpPr>
        <p:grpSpPr bwMode="auto">
          <a:xfrm>
            <a:off x="5934075" y="901700"/>
            <a:ext cx="2890838" cy="3778250"/>
            <a:chOff x="2706004" y="956413"/>
            <a:chExt cx="2890842" cy="3776877"/>
          </a:xfrm>
        </p:grpSpPr>
        <p:sp>
          <p:nvSpPr>
            <p:cNvPr id="153" name="Arc 152"/>
            <p:cNvSpPr/>
            <p:nvPr/>
          </p:nvSpPr>
          <p:spPr bwMode="auto">
            <a:xfrm>
              <a:off x="2706004" y="1238885"/>
              <a:ext cx="2874967" cy="2907243"/>
            </a:xfrm>
            <a:prstGeom prst="arc">
              <a:avLst>
                <a:gd name="adj1" fmla="val 15839463"/>
                <a:gd name="adj2" fmla="val 2865363"/>
              </a:avLst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239" name="Group 101"/>
            <p:cNvGrpSpPr>
              <a:grpSpLocks/>
            </p:cNvGrpSpPr>
            <p:nvPr/>
          </p:nvGrpSpPr>
          <p:grpSpPr bwMode="auto">
            <a:xfrm>
              <a:off x="3601128" y="956413"/>
              <a:ext cx="1995718" cy="3776877"/>
              <a:chOff x="4007528" y="956413"/>
              <a:chExt cx="1995718" cy="3776877"/>
            </a:xfrm>
          </p:grpSpPr>
          <p:grpSp>
            <p:nvGrpSpPr>
              <p:cNvPr id="9240" name="Group 63"/>
              <p:cNvGrpSpPr>
                <a:grpSpLocks/>
              </p:cNvGrpSpPr>
              <p:nvPr/>
            </p:nvGrpSpPr>
            <p:grpSpPr bwMode="auto">
              <a:xfrm>
                <a:off x="4303398" y="956413"/>
                <a:ext cx="1699848" cy="3033933"/>
                <a:chOff x="4303398" y="956413"/>
                <a:chExt cx="1699848" cy="3033933"/>
              </a:xfrm>
            </p:grpSpPr>
            <p:sp>
              <p:nvSpPr>
                <p:cNvPr id="157" name="Freeform 156"/>
                <p:cNvSpPr/>
                <p:nvPr/>
              </p:nvSpPr>
              <p:spPr>
                <a:xfrm>
                  <a:off x="4312555" y="1265863"/>
                  <a:ext cx="1690691" cy="2524794"/>
                </a:xfrm>
                <a:custGeom>
                  <a:avLst/>
                  <a:gdLst>
                    <a:gd name="connsiteX0" fmla="*/ 0 w 1410346"/>
                    <a:gd name="connsiteY0" fmla="*/ 1363851 h 1891745"/>
                    <a:gd name="connsiteX1" fmla="*/ 247973 w 1410346"/>
                    <a:gd name="connsiteY1" fmla="*/ 1611824 h 1891745"/>
                    <a:gd name="connsiteX2" fmla="*/ 728421 w 1410346"/>
                    <a:gd name="connsiteY2" fmla="*/ 1844298 h 1891745"/>
                    <a:gd name="connsiteX3" fmla="*/ 991892 w 1410346"/>
                    <a:gd name="connsiteY3" fmla="*/ 1890793 h 1891745"/>
                    <a:gd name="connsiteX4" fmla="*/ 1239865 w 1410346"/>
                    <a:gd name="connsiteY4" fmla="*/ 1627322 h 1891745"/>
                    <a:gd name="connsiteX5" fmla="*/ 1410346 w 1410346"/>
                    <a:gd name="connsiteY5" fmla="*/ 1317356 h 1891745"/>
                    <a:gd name="connsiteX6" fmla="*/ 1394848 w 1410346"/>
                    <a:gd name="connsiteY6" fmla="*/ 867905 h 1891745"/>
                    <a:gd name="connsiteX7" fmla="*/ 1177872 w 1410346"/>
                    <a:gd name="connsiteY7" fmla="*/ 402956 h 1891745"/>
                    <a:gd name="connsiteX8" fmla="*/ 883404 w 1410346"/>
                    <a:gd name="connsiteY8" fmla="*/ 170481 h 1891745"/>
                    <a:gd name="connsiteX9" fmla="*/ 449451 w 1410346"/>
                    <a:gd name="connsiteY9" fmla="*/ 0 h 1891745"/>
                    <a:gd name="connsiteX10" fmla="*/ 77492 w 1410346"/>
                    <a:gd name="connsiteY10" fmla="*/ 0 h 1891745"/>
                    <a:gd name="connsiteX11" fmla="*/ 108489 w 1410346"/>
                    <a:gd name="connsiteY11" fmla="*/ 247973 h 1891745"/>
                    <a:gd name="connsiteX12" fmla="*/ 154984 w 1410346"/>
                    <a:gd name="connsiteY12" fmla="*/ 511444 h 1891745"/>
                    <a:gd name="connsiteX13" fmla="*/ 77492 w 1410346"/>
                    <a:gd name="connsiteY13" fmla="*/ 1162373 h 1891745"/>
                    <a:gd name="connsiteX14" fmla="*/ 0 w 1410346"/>
                    <a:gd name="connsiteY14" fmla="*/ 1363851 h 18917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410346" h="1891745">
                      <a:moveTo>
                        <a:pt x="0" y="1363851"/>
                      </a:moveTo>
                      <a:lnTo>
                        <a:pt x="247973" y="1611824"/>
                      </a:lnTo>
                      <a:lnTo>
                        <a:pt x="728421" y="1844298"/>
                      </a:lnTo>
                      <a:cubicBezTo>
                        <a:pt x="981472" y="1891745"/>
                        <a:pt x="892296" y="1890793"/>
                        <a:pt x="991892" y="1890793"/>
                      </a:cubicBezTo>
                      <a:lnTo>
                        <a:pt x="1239865" y="1627322"/>
                      </a:lnTo>
                      <a:lnTo>
                        <a:pt x="1410346" y="1317356"/>
                      </a:lnTo>
                      <a:lnTo>
                        <a:pt x="1394848" y="867905"/>
                      </a:lnTo>
                      <a:lnTo>
                        <a:pt x="1177872" y="402956"/>
                      </a:lnTo>
                      <a:lnTo>
                        <a:pt x="883404" y="170481"/>
                      </a:lnTo>
                      <a:lnTo>
                        <a:pt x="449451" y="0"/>
                      </a:lnTo>
                      <a:lnTo>
                        <a:pt x="77492" y="0"/>
                      </a:lnTo>
                      <a:lnTo>
                        <a:pt x="108489" y="247973"/>
                      </a:lnTo>
                      <a:lnTo>
                        <a:pt x="154984" y="511444"/>
                      </a:lnTo>
                      <a:lnTo>
                        <a:pt x="77492" y="1162373"/>
                      </a:lnTo>
                      <a:lnTo>
                        <a:pt x="0" y="1363851"/>
                      </a:lnTo>
                      <a:close/>
                    </a:path>
                  </a:pathLst>
                </a:custGeom>
                <a:solidFill>
                  <a:srgbClr val="FF0000">
                    <a:alpha val="23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8" name="Rectangle 157"/>
                <p:cNvSpPr/>
                <p:nvPr/>
              </p:nvSpPr>
              <p:spPr bwMode="auto">
                <a:xfrm>
                  <a:off x="4717369" y="2314819"/>
                  <a:ext cx="196850" cy="198366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159" name="Oval 158"/>
                <p:cNvSpPr/>
                <p:nvPr/>
              </p:nvSpPr>
              <p:spPr bwMode="auto">
                <a:xfrm>
                  <a:off x="4810693" y="2622667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60" name="Freeform 159"/>
                <p:cNvSpPr/>
                <p:nvPr/>
              </p:nvSpPr>
              <p:spPr bwMode="auto">
                <a:xfrm>
                  <a:off x="4310968" y="2694094"/>
                  <a:ext cx="476251" cy="444338"/>
                </a:xfrm>
                <a:custGeom>
                  <a:avLst/>
                  <a:gdLst>
                    <a:gd name="connsiteX0" fmla="*/ 0 w 511445"/>
                    <a:gd name="connsiteY0" fmla="*/ 418454 h 418454"/>
                    <a:gd name="connsiteX1" fmla="*/ 185980 w 511445"/>
                    <a:gd name="connsiteY1" fmla="*/ 185979 h 418454"/>
                    <a:gd name="connsiteX2" fmla="*/ 511445 w 511445"/>
                    <a:gd name="connsiteY2" fmla="*/ 0 h 418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11445" h="418454">
                      <a:moveTo>
                        <a:pt x="0" y="418454"/>
                      </a:moveTo>
                      <a:cubicBezTo>
                        <a:pt x="50369" y="337087"/>
                        <a:pt x="100739" y="255721"/>
                        <a:pt x="185980" y="185979"/>
                      </a:cubicBezTo>
                      <a:cubicBezTo>
                        <a:pt x="271221" y="116237"/>
                        <a:pt x="391333" y="58118"/>
                        <a:pt x="511445" y="0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1" name="Freeform 160"/>
                <p:cNvSpPr/>
                <p:nvPr/>
              </p:nvSpPr>
              <p:spPr bwMode="auto">
                <a:xfrm>
                  <a:off x="4398280" y="1307123"/>
                  <a:ext cx="619126" cy="1280646"/>
                </a:xfrm>
                <a:custGeom>
                  <a:avLst/>
                  <a:gdLst>
                    <a:gd name="connsiteX0" fmla="*/ 526943 w 663844"/>
                    <a:gd name="connsiteY0" fmla="*/ 1208868 h 1208868"/>
                    <a:gd name="connsiteX1" fmla="*/ 650929 w 663844"/>
                    <a:gd name="connsiteY1" fmla="*/ 759417 h 1208868"/>
                    <a:gd name="connsiteX2" fmla="*/ 604434 w 663844"/>
                    <a:gd name="connsiteY2" fmla="*/ 418455 h 1208868"/>
                    <a:gd name="connsiteX3" fmla="*/ 402956 w 663844"/>
                    <a:gd name="connsiteY3" fmla="*/ 185980 h 1208868"/>
                    <a:gd name="connsiteX4" fmla="*/ 0 w 663844"/>
                    <a:gd name="connsiteY4" fmla="*/ 0 h 120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63844" h="1208868">
                      <a:moveTo>
                        <a:pt x="526943" y="1208868"/>
                      </a:moveTo>
                      <a:cubicBezTo>
                        <a:pt x="582478" y="1050010"/>
                        <a:pt x="638014" y="891153"/>
                        <a:pt x="650929" y="759417"/>
                      </a:cubicBezTo>
                      <a:cubicBezTo>
                        <a:pt x="663844" y="627682"/>
                        <a:pt x="645763" y="514028"/>
                        <a:pt x="604434" y="418455"/>
                      </a:cubicBezTo>
                      <a:cubicBezTo>
                        <a:pt x="563105" y="322882"/>
                        <a:pt x="503695" y="255723"/>
                        <a:pt x="402956" y="185980"/>
                      </a:cubicBezTo>
                      <a:cubicBezTo>
                        <a:pt x="302217" y="116238"/>
                        <a:pt x="151108" y="58119"/>
                        <a:pt x="0" y="0"/>
                      </a:cubicBezTo>
                    </a:path>
                  </a:pathLst>
                </a:custGeom>
                <a:ln w="1905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2" name="Freeform 161"/>
                <p:cNvSpPr/>
                <p:nvPr/>
              </p:nvSpPr>
              <p:spPr>
                <a:xfrm>
                  <a:off x="4353830" y="3092411"/>
                  <a:ext cx="1068390" cy="707768"/>
                </a:xfrm>
                <a:custGeom>
                  <a:avLst/>
                  <a:gdLst>
                    <a:gd name="connsiteX0" fmla="*/ 0 w 1146874"/>
                    <a:gd name="connsiteY0" fmla="*/ 0 h 666427"/>
                    <a:gd name="connsiteX1" fmla="*/ 418454 w 1146874"/>
                    <a:gd name="connsiteY1" fmla="*/ 371960 h 666427"/>
                    <a:gd name="connsiteX2" fmla="*/ 1146874 w 1146874"/>
                    <a:gd name="connsiteY2" fmla="*/ 666427 h 666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46874" h="666427">
                      <a:moveTo>
                        <a:pt x="0" y="0"/>
                      </a:moveTo>
                      <a:cubicBezTo>
                        <a:pt x="113654" y="130444"/>
                        <a:pt x="227308" y="260889"/>
                        <a:pt x="418454" y="371960"/>
                      </a:cubicBezTo>
                      <a:cubicBezTo>
                        <a:pt x="609600" y="483031"/>
                        <a:pt x="878237" y="574729"/>
                        <a:pt x="1146874" y="666427"/>
                      </a:cubicBezTo>
                    </a:path>
                  </a:pathLst>
                </a:custGeom>
                <a:ln w="317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3" name="Freeform 162"/>
                <p:cNvSpPr/>
                <p:nvPr/>
              </p:nvSpPr>
              <p:spPr>
                <a:xfrm>
                  <a:off x="4337955" y="1294428"/>
                  <a:ext cx="155575" cy="1759897"/>
                </a:xfrm>
                <a:custGeom>
                  <a:avLst/>
                  <a:gdLst>
                    <a:gd name="connsiteX0" fmla="*/ 61993 w 165315"/>
                    <a:gd name="connsiteY0" fmla="*/ 0 h 1658319"/>
                    <a:gd name="connsiteX1" fmla="*/ 154983 w 165315"/>
                    <a:gd name="connsiteY1" fmla="*/ 650929 h 1658319"/>
                    <a:gd name="connsiteX2" fmla="*/ 0 w 165315"/>
                    <a:gd name="connsiteY2" fmla="*/ 1658319 h 165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5315" h="1658319">
                      <a:moveTo>
                        <a:pt x="61993" y="0"/>
                      </a:moveTo>
                      <a:cubicBezTo>
                        <a:pt x="113654" y="187271"/>
                        <a:pt x="165315" y="374543"/>
                        <a:pt x="154983" y="650929"/>
                      </a:cubicBezTo>
                      <a:cubicBezTo>
                        <a:pt x="144651" y="927316"/>
                        <a:pt x="72325" y="1292817"/>
                        <a:pt x="0" y="1658319"/>
                      </a:cubicBezTo>
                    </a:path>
                  </a:pathLst>
                </a:custGeom>
                <a:ln w="31750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>
                  <a:off x="4303398" y="3035647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65" name="Oval 164"/>
                <p:cNvSpPr/>
                <p:nvPr/>
              </p:nvSpPr>
              <p:spPr bwMode="auto">
                <a:xfrm>
                  <a:off x="5373552" y="3758644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66" name="Oval 165"/>
                <p:cNvSpPr/>
                <p:nvPr/>
              </p:nvSpPr>
              <p:spPr bwMode="auto">
                <a:xfrm>
                  <a:off x="4366210" y="1265388"/>
                  <a:ext cx="101961" cy="109040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67" name="Rectangle 166"/>
                <p:cNvSpPr/>
                <p:nvPr/>
              </p:nvSpPr>
              <p:spPr bwMode="auto">
                <a:xfrm>
                  <a:off x="4428443" y="2951176"/>
                  <a:ext cx="196850" cy="198365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168" name="Rectangle 167"/>
                <p:cNvSpPr/>
                <p:nvPr/>
              </p:nvSpPr>
              <p:spPr bwMode="auto">
                <a:xfrm>
                  <a:off x="5498420" y="3793831"/>
                  <a:ext cx="196850" cy="196778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169" name="Rectangle 168"/>
                <p:cNvSpPr/>
                <p:nvPr/>
              </p:nvSpPr>
              <p:spPr bwMode="auto">
                <a:xfrm>
                  <a:off x="4360180" y="956413"/>
                  <a:ext cx="198438" cy="196778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chemeClr val="tx1"/>
                      </a:solidFill>
                      <a:cs typeface="Times New Roman" pitchFamily="18" charset="0"/>
                    </a:rPr>
                    <a:t>a</a:t>
                  </a:r>
                </a:p>
              </p:txBody>
            </p:sp>
          </p:grpSp>
          <p:sp>
            <p:nvSpPr>
              <p:cNvPr id="156" name="Arc 155"/>
              <p:cNvSpPr/>
              <p:nvPr/>
            </p:nvSpPr>
            <p:spPr bwMode="auto">
              <a:xfrm>
                <a:off x="4007755" y="2630617"/>
                <a:ext cx="1373190" cy="2102673"/>
              </a:xfrm>
              <a:prstGeom prst="arc">
                <a:avLst>
                  <a:gd name="adj1" fmla="val 16867758"/>
                  <a:gd name="adj2" fmla="val 643735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9234" name="Group 101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103" name="Rectangle 102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4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105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72" grpId="0" animBg="1"/>
      <p:bldP spid="73" grpId="0" animBg="1"/>
      <p:bldP spid="73" grpId="1" animBg="1"/>
      <p:bldP spid="99" grpId="0" animBg="1"/>
      <p:bldP spid="100" grpId="0" animBg="1"/>
      <p:bldP spid="1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ChangeArrowheads="1"/>
          </p:cNvSpPr>
          <p:nvPr/>
        </p:nvSpPr>
        <p:spPr bwMode="auto">
          <a:xfrm>
            <a:off x="0" y="0"/>
            <a:ext cx="9144000" cy="873125"/>
          </a:xfrm>
          <a:prstGeom prst="rect">
            <a:avLst/>
          </a:prstGeom>
          <a:solidFill>
            <a:srgbClr val="00B05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Outline of Algorithm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1960563" y="10763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0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1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1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26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37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 bwMode="auto">
          <a:xfrm>
            <a:off x="612741" y="2540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42938" y="2606675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2081213" y="1482725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081213" y="3035300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Arc 87"/>
          <p:cNvSpPr/>
          <p:nvPr/>
        </p:nvSpPr>
        <p:spPr>
          <a:xfrm>
            <a:off x="957263" y="1363663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30238" y="1322388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622425" y="3065463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30238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636713" y="3508375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Arc 92"/>
          <p:cNvSpPr/>
          <p:nvPr/>
        </p:nvSpPr>
        <p:spPr>
          <a:xfrm>
            <a:off x="603250" y="550863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4306" y="29928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44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8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597025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76388" y="1387475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35000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38363" y="1481138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603500" y="2736850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092325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138363" y="1435100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619375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981325" y="2349500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 bwMode="auto">
          <a:xfrm>
            <a:off x="7109531" y="122604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40909" y="40932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7127" y="288436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50497" y="274488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6645" y="322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2557" y="25589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4633913" y="126365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6" name="Rectangle 9"/>
          <p:cNvSpPr>
            <a:spLocks noChangeArrowheads="1"/>
          </p:cNvSpPr>
          <p:nvPr/>
        </p:nvSpPr>
        <p:spPr bwMode="auto">
          <a:xfrm>
            <a:off x="0" y="5357813"/>
            <a:ext cx="9144000" cy="12287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cs typeface="+mn-cs"/>
              </a:rPr>
              <a:t>If </a:t>
            </a:r>
            <a:r>
              <a:rPr lang="en-US" b="1" i="1" dirty="0">
                <a:cs typeface="+mn-cs"/>
              </a:rPr>
              <a:t>G </a:t>
            </a:r>
            <a:r>
              <a:rPr lang="en-US" dirty="0">
                <a:cs typeface="+mn-cs"/>
              </a:rPr>
              <a:t>has a point-set embedding on </a:t>
            </a:r>
            <a:r>
              <a:rPr lang="en-US" b="1" i="1" dirty="0">
                <a:cs typeface="+mn-cs"/>
              </a:rPr>
              <a:t>S </a:t>
            </a:r>
            <a:r>
              <a:rPr lang="en-US" dirty="0">
                <a:cs typeface="+mn-cs"/>
              </a:rPr>
              <a:t> then</a:t>
            </a:r>
          </a:p>
          <a:p>
            <a:pPr algn="ctr">
              <a:defRPr/>
            </a:pPr>
            <a:r>
              <a:rPr lang="en-US" dirty="0">
                <a:cs typeface="+mn-cs"/>
              </a:rPr>
              <a:t>the </a:t>
            </a:r>
            <a:r>
              <a:rPr lang="en-US" dirty="0">
                <a:cs typeface="+mn-cs"/>
              </a:rPr>
              <a:t>convex hull of </a:t>
            </a:r>
            <a:r>
              <a:rPr lang="en-US" b="1" i="1" dirty="0">
                <a:cs typeface="+mn-cs"/>
              </a:rPr>
              <a:t>S</a:t>
            </a:r>
            <a:r>
              <a:rPr lang="en-US" dirty="0">
                <a:cs typeface="+mn-cs"/>
              </a:rPr>
              <a:t> has exactly 3 points of </a:t>
            </a:r>
            <a:r>
              <a:rPr lang="en-US" b="1" i="1" dirty="0">
                <a:cs typeface="+mn-cs"/>
              </a:rPr>
              <a:t>S</a:t>
            </a:r>
          </a:p>
        </p:txBody>
      </p:sp>
      <p:sp>
        <p:nvSpPr>
          <p:cNvPr id="147" name="Rectangular Callout 146"/>
          <p:cNvSpPr/>
          <p:nvPr/>
        </p:nvSpPr>
        <p:spPr>
          <a:xfrm>
            <a:off x="4494213" y="1046163"/>
            <a:ext cx="2000250" cy="481012"/>
          </a:xfrm>
          <a:prstGeom prst="wedgeRectCallout">
            <a:avLst>
              <a:gd name="adj1" fmla="val 13275"/>
              <a:gd name="adj2" fmla="val 181856"/>
            </a:avLst>
          </a:prstGeom>
          <a:solidFill>
            <a:srgbClr val="FFC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Convex Hull</a:t>
            </a:r>
          </a:p>
        </p:txBody>
      </p:sp>
      <p:sp>
        <p:nvSpPr>
          <p:cNvPr id="148" name="Oval 147"/>
          <p:cNvSpPr/>
          <p:nvPr/>
        </p:nvSpPr>
        <p:spPr bwMode="auto">
          <a:xfrm>
            <a:off x="6629085" y="314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2328863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f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065463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266825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h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011238" y="4578350"/>
            <a:ext cx="2673350" cy="5810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Plane 3-Tree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065713" y="4564063"/>
            <a:ext cx="3505200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Point-Set  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0322" name="Group 52"/>
          <p:cNvGrpSpPr>
            <a:grpSpLocks/>
          </p:cNvGrpSpPr>
          <p:nvPr/>
        </p:nvGrpSpPr>
        <p:grpSpPr bwMode="auto">
          <a:xfrm>
            <a:off x="0" y="6491288"/>
            <a:ext cx="9144000" cy="463550"/>
            <a:chOff x="0" y="6491288"/>
            <a:chExt cx="9144000" cy="463550"/>
          </a:xfrm>
        </p:grpSpPr>
        <p:sp>
          <p:nvSpPr>
            <p:cNvPr id="56" name="Rectangle 55"/>
            <p:cNvSpPr/>
            <p:nvPr/>
          </p:nvSpPr>
          <p:spPr>
            <a:xfrm>
              <a:off x="0" y="6567488"/>
              <a:ext cx="9144000" cy="290512"/>
            </a:xfrm>
            <a:prstGeom prst="rect">
              <a:avLst/>
            </a:prstGeom>
            <a:solidFill>
              <a:srgbClr val="00B05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Rectangle 13"/>
            <p:cNvSpPr/>
            <p:nvPr/>
          </p:nvSpPr>
          <p:spPr>
            <a:xfrm>
              <a:off x="0" y="6491288"/>
              <a:ext cx="2843213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GD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Konstanz, Germany</a:t>
              </a:r>
              <a:endParaRPr lang="en-US" sz="1600" dirty="0">
                <a:solidFill>
                  <a:schemeClr val="tx1"/>
                </a:solidFill>
                <a:cs typeface="Andalus" pitchFamily="2" charset="-78"/>
              </a:endParaRPr>
            </a:p>
          </p:txBody>
        </p:sp>
        <p:sp>
          <p:nvSpPr>
            <p:cNvPr id="58" name="Rectangle 13"/>
            <p:cNvSpPr/>
            <p:nvPr/>
          </p:nvSpPr>
          <p:spPr>
            <a:xfrm>
              <a:off x="7104063" y="6491288"/>
              <a:ext cx="2039937" cy="463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September 24, </a:t>
              </a:r>
              <a:r>
                <a:rPr lang="en-US" sz="1600" dirty="0">
                  <a:solidFill>
                    <a:schemeClr val="tx1"/>
                  </a:solidFill>
                  <a:cs typeface="Andalus" pitchFamily="2" charset="-78"/>
                </a:rPr>
                <a:t>2010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2682</TotalTime>
  <Words>3090</Words>
  <Application>Microsoft PowerPoint</Application>
  <PresentationFormat>On-screen Show (4:3)</PresentationFormat>
  <Paragraphs>1183</Paragraphs>
  <Slides>61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Times New Roman</vt:lpstr>
      <vt:lpstr>Arial</vt:lpstr>
      <vt:lpstr>Calibri</vt:lpstr>
      <vt:lpstr>Andalus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Nishat</dc:creator>
  <cp:lastModifiedBy>user</cp:lastModifiedBy>
  <cp:revision>318</cp:revision>
  <dcterms:created xsi:type="dcterms:W3CDTF">1601-01-01T00:00:00Z</dcterms:created>
  <dcterms:modified xsi:type="dcterms:W3CDTF">2010-09-05T21:46:20Z</dcterms:modified>
</cp:coreProperties>
</file>